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68" r:id="rId1"/>
  </p:sldMasterIdLst>
  <p:notesMasterIdLst>
    <p:notesMasterId r:id="rId37"/>
  </p:notesMasterIdLst>
  <p:sldIdLst>
    <p:sldId id="256" r:id="rId2"/>
    <p:sldId id="267" r:id="rId3"/>
    <p:sldId id="278" r:id="rId4"/>
    <p:sldId id="279" r:id="rId5"/>
    <p:sldId id="280" r:id="rId6"/>
    <p:sldId id="268" r:id="rId7"/>
    <p:sldId id="269" r:id="rId8"/>
    <p:sldId id="270" r:id="rId9"/>
    <p:sldId id="271" r:id="rId10"/>
    <p:sldId id="272" r:id="rId11"/>
    <p:sldId id="273" r:id="rId12"/>
    <p:sldId id="274" r:id="rId13"/>
    <p:sldId id="282" r:id="rId14"/>
    <p:sldId id="283" r:id="rId15"/>
    <p:sldId id="284" r:id="rId16"/>
    <p:sldId id="366" r:id="rId17"/>
    <p:sldId id="369" r:id="rId18"/>
    <p:sldId id="391" r:id="rId19"/>
    <p:sldId id="392" r:id="rId20"/>
    <p:sldId id="343" r:id="rId21"/>
    <p:sldId id="367" r:id="rId22"/>
    <p:sldId id="370" r:id="rId23"/>
    <p:sldId id="371" r:id="rId24"/>
    <p:sldId id="372" r:id="rId25"/>
    <p:sldId id="291" r:id="rId26"/>
    <p:sldId id="293" r:id="rId27"/>
    <p:sldId id="294" r:id="rId28"/>
    <p:sldId id="295" r:id="rId29"/>
    <p:sldId id="296" r:id="rId30"/>
    <p:sldId id="297" r:id="rId31"/>
    <p:sldId id="393" r:id="rId32"/>
    <p:sldId id="394" r:id="rId33"/>
    <p:sldId id="395" r:id="rId34"/>
    <p:sldId id="396" r:id="rId35"/>
    <p:sldId id="298" r:id="rId3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5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jpg>
</file>

<file path=ppt/media/image11.png>
</file>

<file path=ppt/media/image2.jpg>
</file>

<file path=ppt/media/image3.jpg>
</file>

<file path=ppt/media/image4.jpg>
</file>

<file path=ppt/media/image5.PNG>
</file>

<file path=ppt/media/image6.png>
</file>

<file path=ppt/media/image7.jp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05448694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2343150"/>
            <a:ext cx="6172200" cy="1420772"/>
          </a:xfrm>
        </p:spPr>
        <p:txBody>
          <a:bodyPr/>
          <a:lstStyle>
            <a:lvl1pPr>
              <a:defRPr b="1"/>
            </a:lvl1pPr>
          </a:lstStyle>
          <a:p>
            <a:r>
              <a:rPr kumimoji="0" lang="en-US"/>
              <a:t>Click to edit Master title style</a:t>
            </a:r>
          </a:p>
        </p:txBody>
      </p:sp>
      <p:sp>
        <p:nvSpPr>
          <p:cNvPr id="9" name="Subtitle 8"/>
          <p:cNvSpPr>
            <a:spLocks noGrp="1"/>
          </p:cNvSpPr>
          <p:nvPr>
            <p:ph type="subTitle" idx="1"/>
          </p:nvPr>
        </p:nvSpPr>
        <p:spPr>
          <a:xfrm>
            <a:off x="2286000" y="3752492"/>
            <a:ext cx="6172200" cy="10287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bwMode="auto">
          <a:xfrm rot="5400000">
            <a:off x="8050371" y="832948"/>
            <a:ext cx="1714500" cy="381000"/>
          </a:xfrm>
        </p:spPr>
        <p:txBody>
          <a:bodyPr/>
          <a:lstStyle/>
          <a:p>
            <a:endParaRPr lang="en-US" altLang="en-US"/>
          </a:p>
        </p:txBody>
      </p:sp>
      <p:sp>
        <p:nvSpPr>
          <p:cNvPr id="17" name="Footer Placeholder 16"/>
          <p:cNvSpPr>
            <a:spLocks noGrp="1"/>
          </p:cNvSpPr>
          <p:nvPr>
            <p:ph type="ftr" sz="quarter" idx="11"/>
          </p:nvPr>
        </p:nvSpPr>
        <p:spPr bwMode="auto">
          <a:xfrm rot="5400000">
            <a:off x="7534469" y="3088246"/>
            <a:ext cx="2743200" cy="384048"/>
          </a:xfrm>
        </p:spPr>
        <p:txBody>
          <a:bodyPr/>
          <a:lstStyle/>
          <a:p>
            <a:endParaRPr lang="en-US" altLang="en-US"/>
          </a:p>
        </p:txBody>
      </p:sp>
      <p:sp>
        <p:nvSpPr>
          <p:cNvPr id="10" name="Rectangle 9"/>
          <p:cNvSpPr/>
          <p:nvPr/>
        </p:nvSpPr>
        <p:spPr bwMode="auto">
          <a:xfrm>
            <a:off x="381000" y="0"/>
            <a:ext cx="609600" cy="51435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51435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51435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51435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51435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51435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51435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51435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51435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51435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51435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2571750"/>
            <a:ext cx="1295400" cy="97155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3650064"/>
            <a:ext cx="641424" cy="481068"/>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4125474"/>
            <a:ext cx="137160" cy="10287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4341114"/>
            <a:ext cx="274320" cy="20574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3371850"/>
            <a:ext cx="365760" cy="27432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3696527"/>
            <a:ext cx="609600" cy="388143"/>
          </a:xfrm>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1676400" cy="4388644"/>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endParaRPr lang="en-US" altLang="en-US"/>
          </a:p>
        </p:txBody>
      </p:sp>
      <p:sp>
        <p:nvSpPr>
          <p:cNvPr id="5" name="Footer Placeholder 4"/>
          <p:cNvSpPr>
            <a:spLocks noGrp="1"/>
          </p:cNvSpPr>
          <p:nvPr>
            <p:ph type="ftr" sz="quarter" idx="11"/>
          </p:nvPr>
        </p:nvSpPr>
        <p:spPr/>
        <p:txBody>
          <a:bodyPr/>
          <a:lstStyle/>
          <a:p>
            <a:endParaRPr lang="en-US" alt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
        <p:cNvGrpSpPr/>
        <p:nvPr/>
      </p:nvGrpSpPr>
      <p:grpSpPr>
        <a:xfrm>
          <a:off x="0" y="0"/>
          <a:ext cx="0" cy="0"/>
          <a:chOff x="0" y="0"/>
          <a:chExt cx="0" cy="0"/>
        </a:xfrm>
      </p:grpSpPr>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8" name="Content Placeholder 7"/>
          <p:cNvSpPr>
            <a:spLocks noGrp="1"/>
          </p:cNvSpPr>
          <p:nvPr>
            <p:ph sz="quarter" idx="1"/>
          </p:nvPr>
        </p:nvSpPr>
        <p:spPr>
          <a:xfrm>
            <a:off x="457200" y="1200150"/>
            <a:ext cx="7467600" cy="3655314"/>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4"/>
          </p:nvPr>
        </p:nvSpPr>
        <p:spPr/>
        <p:txBody>
          <a:bodyPr rtlCol="0"/>
          <a:lstStyle/>
          <a:p>
            <a:endParaRPr lang="en-US" altLang="en-US"/>
          </a:p>
        </p:txBody>
      </p:sp>
      <p:sp>
        <p:nvSpPr>
          <p:cNvPr id="9" name="Slide Number Placeholder 8"/>
          <p:cNvSpPr>
            <a:spLocks noGrp="1"/>
          </p:cNvSpPr>
          <p:nvPr>
            <p:ph type="sldNum" sz="quarter" idx="15"/>
          </p:nvPr>
        </p:nvSpPr>
        <p:spPr/>
        <p:txBody>
          <a:bodyPr rtlCol="0"/>
          <a:lstStyle/>
          <a:p>
            <a:pPr marL="0" lvl="0" indent="0" algn="r" rtl="0">
              <a:spcBef>
                <a:spcPts val="0"/>
              </a:spcBef>
              <a:spcAft>
                <a:spcPts val="0"/>
              </a:spcAft>
              <a:buNone/>
            </a:pPr>
            <a:fld id="{00000000-1234-1234-1234-123412341234}" type="slidenum">
              <a:rPr lang="en" smtClean="0"/>
              <a:t>‹#›</a:t>
            </a:fld>
            <a:endParaRPr lang="en"/>
          </a:p>
        </p:txBody>
      </p:sp>
      <p:sp>
        <p:nvSpPr>
          <p:cNvPr id="10" name="Footer Placeholder 9"/>
          <p:cNvSpPr>
            <a:spLocks noGrp="1"/>
          </p:cNvSpPr>
          <p:nvPr>
            <p:ph type="ftr" sz="quarter" idx="16"/>
          </p:nvPr>
        </p:nvSpPr>
        <p:spPr/>
        <p:txBody>
          <a:bodyPr rtlCol="0"/>
          <a:lstStyle/>
          <a:p>
            <a:endParaRPr lang="en-US"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171700"/>
            <a:ext cx="6172200" cy="1540193"/>
          </a:xfrm>
        </p:spPr>
        <p:txBody>
          <a:bodyPr/>
          <a:lstStyle>
            <a:lvl1pPr algn="l">
              <a:buNone/>
              <a:defRPr sz="3000" b="1" cap="small" baseline="0"/>
            </a:lvl1pPr>
          </a:lstStyle>
          <a:p>
            <a:r>
              <a:rPr kumimoji="0" lang="en-US"/>
              <a:t>Click to edit Master title style</a:t>
            </a:r>
          </a:p>
        </p:txBody>
      </p:sp>
      <p:sp>
        <p:nvSpPr>
          <p:cNvPr id="3" name="Text Placeholder 2"/>
          <p:cNvSpPr>
            <a:spLocks noGrp="1"/>
          </p:cNvSpPr>
          <p:nvPr>
            <p:ph type="body" idx="1"/>
          </p:nvPr>
        </p:nvSpPr>
        <p:spPr>
          <a:xfrm>
            <a:off x="2286000" y="3757613"/>
            <a:ext cx="6172200" cy="10287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bwMode="auto">
          <a:xfrm rot="5400000">
            <a:off x="8049006" y="830199"/>
            <a:ext cx="1714500" cy="381000"/>
          </a:xfrm>
        </p:spPr>
        <p:txBody>
          <a:bodyPr/>
          <a:lstStyle/>
          <a:p>
            <a:endParaRPr lang="en-US" altLang="en-US"/>
          </a:p>
        </p:txBody>
      </p:sp>
      <p:sp>
        <p:nvSpPr>
          <p:cNvPr id="5" name="Footer Placeholder 4"/>
          <p:cNvSpPr>
            <a:spLocks noGrp="1"/>
          </p:cNvSpPr>
          <p:nvPr>
            <p:ph type="ftr" sz="quarter" idx="11"/>
          </p:nvPr>
        </p:nvSpPr>
        <p:spPr bwMode="auto">
          <a:xfrm rot="5400000">
            <a:off x="7534656" y="3086100"/>
            <a:ext cx="2743200" cy="384048"/>
          </a:xfrm>
        </p:spPr>
        <p:txBody>
          <a:bodyPr/>
          <a:lstStyle/>
          <a:p>
            <a:endParaRPr lang="en-US" altLang="en-US"/>
          </a:p>
        </p:txBody>
      </p:sp>
      <p:sp>
        <p:nvSpPr>
          <p:cNvPr id="9" name="Rectangle 8"/>
          <p:cNvSpPr/>
          <p:nvPr/>
        </p:nvSpPr>
        <p:spPr bwMode="auto">
          <a:xfrm>
            <a:off x="381000" y="0"/>
            <a:ext cx="609600" cy="51435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51435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51435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51435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51435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51435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51435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51435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51435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51435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2571750"/>
            <a:ext cx="1295400" cy="97155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3650064"/>
            <a:ext cx="641424" cy="481068"/>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4125474"/>
            <a:ext cx="137160" cy="10287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4343400"/>
            <a:ext cx="274320" cy="20574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3359916"/>
            <a:ext cx="365760" cy="27432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51435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3696527"/>
            <a:ext cx="609600" cy="388143"/>
          </a:xfrm>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endParaRPr lang="en-US" altLang="en-US"/>
          </a:p>
        </p:txBody>
      </p:sp>
      <p:sp>
        <p:nvSpPr>
          <p:cNvPr id="6" name="Footer Placeholder 5"/>
          <p:cNvSpPr>
            <a:spLocks noGrp="1"/>
          </p:cNvSpPr>
          <p:nvPr>
            <p:ph type="ftr" sz="quarter" idx="11"/>
          </p:nvPr>
        </p:nvSpPr>
        <p:spPr/>
        <p:txBody>
          <a:bodyPr/>
          <a:lstStyle/>
          <a:p>
            <a:endParaRPr lang="en-US" alt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9" name="Content Placeholder 8"/>
          <p:cNvSpPr>
            <a:spLocks noGrp="1"/>
          </p:cNvSpPr>
          <p:nvPr>
            <p:ph sz="quarter" idx="1"/>
          </p:nvPr>
        </p:nvSpPr>
        <p:spPr>
          <a:xfrm>
            <a:off x="457200" y="1200150"/>
            <a:ext cx="3657600" cy="3429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4270248" y="1200150"/>
            <a:ext cx="3657600" cy="3429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4788"/>
            <a:ext cx="7543800" cy="857250"/>
          </a:xfrm>
        </p:spPr>
        <p:txBody>
          <a:bodyPr anchor="b"/>
          <a:lstStyle>
            <a:lvl1pPr>
              <a:defRPr/>
            </a:lvl1pPr>
          </a:lstStyle>
          <a:p>
            <a:r>
              <a:rPr kumimoji="0" lang="en-US"/>
              <a:t>Click to edit Master title style</a:t>
            </a:r>
          </a:p>
        </p:txBody>
      </p:sp>
      <p:sp>
        <p:nvSpPr>
          <p:cNvPr id="7" name="Date Placeholder 6"/>
          <p:cNvSpPr>
            <a:spLocks noGrp="1"/>
          </p:cNvSpPr>
          <p:nvPr>
            <p:ph type="dt" sz="half" idx="10"/>
          </p:nvPr>
        </p:nvSpPr>
        <p:spPr/>
        <p:txBody>
          <a:bodyPr/>
          <a:lstStyle/>
          <a:p>
            <a:endParaRPr lang="en-US" altLang="en-US"/>
          </a:p>
        </p:txBody>
      </p:sp>
      <p:sp>
        <p:nvSpPr>
          <p:cNvPr id="8" name="Footer Placeholder 7"/>
          <p:cNvSpPr>
            <a:spLocks noGrp="1"/>
          </p:cNvSpPr>
          <p:nvPr>
            <p:ph type="ftr" sz="quarter" idx="11"/>
          </p:nvPr>
        </p:nvSpPr>
        <p:spPr/>
        <p:txBody>
          <a:bodyPr/>
          <a:lstStyle/>
          <a:p>
            <a:endParaRPr lang="en-US" alt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1" name="Content Placeholder 10"/>
          <p:cNvSpPr>
            <a:spLocks noGrp="1"/>
          </p:cNvSpPr>
          <p:nvPr>
            <p:ph sz="quarter" idx="2"/>
          </p:nvPr>
        </p:nvSpPr>
        <p:spPr>
          <a:xfrm>
            <a:off x="457200" y="1771650"/>
            <a:ext cx="3657600" cy="291465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4371975" y="1771650"/>
            <a:ext cx="3657600" cy="291465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Text Placeholder 11"/>
          <p:cNvSpPr>
            <a:spLocks noGrp="1"/>
          </p:cNvSpPr>
          <p:nvPr>
            <p:ph type="body" sz="quarter" idx="1"/>
          </p:nvPr>
        </p:nvSpPr>
        <p:spPr>
          <a:xfrm>
            <a:off x="457200" y="1177290"/>
            <a:ext cx="3657600" cy="493776"/>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4" name="Text Placeholder 13"/>
          <p:cNvSpPr>
            <a:spLocks noGrp="1"/>
          </p:cNvSpPr>
          <p:nvPr>
            <p:ph type="body" sz="quarter" idx="3"/>
          </p:nvPr>
        </p:nvSpPr>
        <p:spPr>
          <a:xfrm>
            <a:off x="4343400" y="1177290"/>
            <a:ext cx="3657600" cy="493776"/>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6" name="Date Placeholder 5"/>
          <p:cNvSpPr>
            <a:spLocks noGrp="1"/>
          </p:cNvSpPr>
          <p:nvPr>
            <p:ph type="dt" sz="half" idx="10"/>
          </p:nvPr>
        </p:nvSpPr>
        <p:spPr/>
        <p:txBody>
          <a:bodyPr rtlCol="0"/>
          <a:lstStyle/>
          <a:p>
            <a:endParaRPr lang="en-US" altLang="en-US"/>
          </a:p>
        </p:txBody>
      </p:sp>
      <p:sp>
        <p:nvSpPr>
          <p:cNvPr id="7" name="Slide Number Placeholder 6"/>
          <p:cNvSpPr>
            <a:spLocks noGrp="1"/>
          </p:cNvSpPr>
          <p:nvPr>
            <p:ph type="sldNum" sz="quarter" idx="11"/>
          </p:nvPr>
        </p:nvSpPr>
        <p:spPr/>
        <p:txBody>
          <a:bodyPr rtlCol="0"/>
          <a:lstStyle/>
          <a:p>
            <a:pPr marL="0" lvl="0" indent="0" algn="r" rtl="0">
              <a:spcBef>
                <a:spcPts val="0"/>
              </a:spcBef>
              <a:spcAft>
                <a:spcPts val="0"/>
              </a:spcAft>
              <a:buNone/>
            </a:pPr>
            <a:fld id="{00000000-1234-1234-1234-123412341234}" type="slidenum">
              <a:rPr lang="en" smtClean="0"/>
              <a:t>‹#›</a:t>
            </a:fld>
            <a:endParaRPr lang="en"/>
          </a:p>
        </p:txBody>
      </p:sp>
      <p:sp>
        <p:nvSpPr>
          <p:cNvPr id="8" name="Footer Placeholder 7"/>
          <p:cNvSpPr>
            <a:spLocks noGrp="1"/>
          </p:cNvSpPr>
          <p:nvPr>
            <p:ph type="ftr" sz="quarter" idx="12"/>
          </p:nvPr>
        </p:nvSpPr>
        <p:spPr/>
        <p:txBody>
          <a:bodyPr rtlCol="0"/>
          <a:lstStyle/>
          <a:p>
            <a:endParaRPr lang="en-US"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ltLang="en-US"/>
          </a:p>
        </p:txBody>
      </p:sp>
      <p:sp>
        <p:nvSpPr>
          <p:cNvPr id="3" name="Footer Placeholder 2"/>
          <p:cNvSpPr>
            <a:spLocks noGrp="1"/>
          </p:cNvSpPr>
          <p:nvPr>
            <p:ph type="ftr" sz="quarter" idx="11"/>
          </p:nvPr>
        </p:nvSpPr>
        <p:spPr/>
        <p:txBody>
          <a:bodyPr/>
          <a:lstStyle/>
          <a:p>
            <a:endParaRPr lang="en-US" alt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51435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4160520" y="2343150"/>
            <a:ext cx="4732020" cy="457200"/>
          </a:xfrm>
        </p:spPr>
        <p:txBody>
          <a:bodyPr anchor="b"/>
          <a:lstStyle>
            <a:lvl1pPr algn="l">
              <a:buNone/>
              <a:defRPr sz="2000" b="1" cap="small" baseline="0"/>
            </a:lvl1pPr>
          </a:lstStyle>
          <a:p>
            <a:r>
              <a:rPr kumimoji="0" lang="en-US"/>
              <a:t>Click to edit Master title style</a:t>
            </a:r>
          </a:p>
        </p:txBody>
      </p:sp>
      <p:sp>
        <p:nvSpPr>
          <p:cNvPr id="3" name="Text Placeholder 2"/>
          <p:cNvSpPr>
            <a:spLocks noGrp="1"/>
          </p:cNvSpPr>
          <p:nvPr>
            <p:ph type="body" idx="2"/>
          </p:nvPr>
        </p:nvSpPr>
        <p:spPr>
          <a:xfrm>
            <a:off x="6812280" y="205740"/>
            <a:ext cx="1527048" cy="373761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6248400" y="0"/>
            <a:ext cx="0" cy="51435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51435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51435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51435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51435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4286250"/>
            <a:ext cx="548640" cy="41148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05740"/>
            <a:ext cx="5638800" cy="4745736"/>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4"/>
          </p:nvPr>
        </p:nvSpPr>
        <p:spPr/>
        <p:txBody>
          <a:bodyPr rtlCol="0"/>
          <a:lstStyle/>
          <a:p>
            <a:endParaRPr lang="en-US" altLang="en-US"/>
          </a:p>
        </p:txBody>
      </p:sp>
      <p:sp>
        <p:nvSpPr>
          <p:cNvPr id="22" name="Slide Number Placeholder 21"/>
          <p:cNvSpPr>
            <a:spLocks noGrp="1"/>
          </p:cNvSpPr>
          <p:nvPr>
            <p:ph type="sldNum" sz="quarter" idx="15"/>
          </p:nvPr>
        </p:nvSpPr>
        <p:spPr/>
        <p:txBody>
          <a:bodyPr rtlCol="0"/>
          <a:lstStyle/>
          <a:p>
            <a:pPr marL="0" lvl="0" indent="0" algn="r" rtl="0">
              <a:spcBef>
                <a:spcPts val="0"/>
              </a:spcBef>
              <a:spcAft>
                <a:spcPts val="0"/>
              </a:spcAft>
              <a:buNone/>
            </a:pPr>
            <a:fld id="{00000000-1234-1234-1234-123412341234}" type="slidenum">
              <a:rPr lang="en" smtClean="0"/>
              <a:t>‹#›</a:t>
            </a:fld>
            <a:endParaRPr lang="en"/>
          </a:p>
        </p:txBody>
      </p:sp>
      <p:sp>
        <p:nvSpPr>
          <p:cNvPr id="23" name="Footer Placeholder 22"/>
          <p:cNvSpPr>
            <a:spLocks noGrp="1"/>
          </p:cNvSpPr>
          <p:nvPr>
            <p:ph type="ftr" sz="quarter" idx="16"/>
          </p:nvPr>
        </p:nvSpPr>
        <p:spPr/>
        <p:txBody>
          <a:bodyPr rtlCol="0"/>
          <a:lstStyle/>
          <a:p>
            <a:endParaRPr lang="en-US" alt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51435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4286250"/>
            <a:ext cx="548640" cy="41148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4138803" y="2343150"/>
            <a:ext cx="4732020" cy="457200"/>
          </a:xfrm>
        </p:spPr>
        <p:txBody>
          <a:bodyPr anchor="b"/>
          <a:lstStyle>
            <a:lvl1pPr algn="l">
              <a:buNone/>
              <a:defRPr sz="2000" b="1"/>
            </a:lvl1pPr>
          </a:lstStyle>
          <a:p>
            <a:r>
              <a:rPr kumimoji="0" lang="en-US"/>
              <a:t>Click to edit Master title style</a:t>
            </a:r>
          </a:p>
        </p:txBody>
      </p:sp>
      <p:sp>
        <p:nvSpPr>
          <p:cNvPr id="3" name="Picture Placeholder 2"/>
          <p:cNvSpPr>
            <a:spLocks noGrp="1"/>
          </p:cNvSpPr>
          <p:nvPr>
            <p:ph type="pic" idx="1"/>
          </p:nvPr>
        </p:nvSpPr>
        <p:spPr>
          <a:xfrm>
            <a:off x="0" y="0"/>
            <a:ext cx="6172200" cy="51435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a:t>Click icon to add picture</a:t>
            </a:r>
            <a:endParaRPr kumimoji="0" lang="en-US" dirty="0"/>
          </a:p>
        </p:txBody>
      </p:sp>
      <p:sp>
        <p:nvSpPr>
          <p:cNvPr id="4" name="Text Placeholder 3"/>
          <p:cNvSpPr>
            <a:spLocks noGrp="1"/>
          </p:cNvSpPr>
          <p:nvPr>
            <p:ph type="body" sz="half" idx="2"/>
          </p:nvPr>
        </p:nvSpPr>
        <p:spPr>
          <a:xfrm>
            <a:off x="6765798" y="198596"/>
            <a:ext cx="1524000" cy="3717036"/>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0" name="Straight Connector 9"/>
          <p:cNvSpPr>
            <a:spLocks noChangeShapeType="1"/>
          </p:cNvSpPr>
          <p:nvPr/>
        </p:nvSpPr>
        <p:spPr bwMode="auto">
          <a:xfrm>
            <a:off x="8991600" y="0"/>
            <a:ext cx="0" cy="51435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51435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51435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51435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51435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endParaRPr lang="en-US" altLang="en-US"/>
          </a:p>
        </p:txBody>
      </p:sp>
      <p:sp>
        <p:nvSpPr>
          <p:cNvPr id="18" name="Slide Number Placeholder 17"/>
          <p:cNvSpPr>
            <a:spLocks noGrp="1"/>
          </p:cNvSpPr>
          <p:nvPr>
            <p:ph type="sldNum" sz="quarter" idx="11"/>
          </p:nvPr>
        </p:nvSpPr>
        <p:spPr/>
        <p:txBody>
          <a:bodyPr rtlCol="0"/>
          <a:lstStyle/>
          <a:p>
            <a:pPr marL="0" lvl="0" indent="0" algn="r" rtl="0">
              <a:spcBef>
                <a:spcPts val="0"/>
              </a:spcBef>
              <a:spcAft>
                <a:spcPts val="0"/>
              </a:spcAft>
              <a:buNone/>
            </a:pPr>
            <a:fld id="{00000000-1234-1234-1234-123412341234}" type="slidenum">
              <a:rPr lang="en" smtClean="0"/>
              <a:t>‹#›</a:t>
            </a:fld>
            <a:endParaRPr lang="en"/>
          </a:p>
        </p:txBody>
      </p:sp>
      <p:sp>
        <p:nvSpPr>
          <p:cNvPr id="21" name="Footer Placeholder 20"/>
          <p:cNvSpPr>
            <a:spLocks noGrp="1"/>
          </p:cNvSpPr>
          <p:nvPr>
            <p:ph type="ftr" sz="quarter" idx="12"/>
          </p:nvPr>
        </p:nvSpPr>
        <p:spPr/>
        <p:txBody>
          <a:bodyPr rtlCol="0"/>
          <a:lstStyle/>
          <a:p>
            <a:endParaRPr lang="en-US"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51435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05979"/>
            <a:ext cx="7467600" cy="857250"/>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457200" y="1200150"/>
            <a:ext cx="7467600" cy="3655314"/>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rot="5400000">
            <a:off x="7840980" y="763382"/>
            <a:ext cx="1508760" cy="384048"/>
          </a:xfrm>
          <a:prstGeom prst="rect">
            <a:avLst/>
          </a:prstGeom>
        </p:spPr>
        <p:txBody>
          <a:bodyPr vert="horz" anchor="ctr" anchorCtr="0"/>
          <a:lstStyle>
            <a:lvl1pPr algn="r" eaLnBrk="1" latinLnBrk="0" hangingPunct="1">
              <a:defRPr kumimoji="0" sz="1200">
                <a:solidFill>
                  <a:schemeClr val="tx2"/>
                </a:solidFill>
              </a:defRPr>
            </a:lvl1pPr>
          </a:lstStyle>
          <a:p>
            <a:endParaRPr lang="en-US" altLang="en-US"/>
          </a:p>
        </p:txBody>
      </p:sp>
      <p:sp>
        <p:nvSpPr>
          <p:cNvPr id="3" name="Footer Placeholder 2"/>
          <p:cNvSpPr>
            <a:spLocks noGrp="1"/>
          </p:cNvSpPr>
          <p:nvPr>
            <p:ph type="ftr" sz="quarter" idx="3"/>
          </p:nvPr>
        </p:nvSpPr>
        <p:spPr>
          <a:xfrm rot="5400000">
            <a:off x="7390236" y="2757210"/>
            <a:ext cx="2400300" cy="365760"/>
          </a:xfrm>
          <a:prstGeom prst="rect">
            <a:avLst/>
          </a:prstGeom>
        </p:spPr>
        <p:txBody>
          <a:bodyPr vert="horz" anchor="ctr" anchorCtr="0"/>
          <a:lstStyle>
            <a:lvl1pPr algn="l" eaLnBrk="1" latinLnBrk="0" hangingPunct="1">
              <a:defRPr kumimoji="0" sz="1200">
                <a:solidFill>
                  <a:schemeClr val="tx2"/>
                </a:solidFill>
              </a:defRPr>
            </a:lvl1pPr>
          </a:lstStyle>
          <a:p>
            <a:endParaRPr lang="en-US" altLang="en-US"/>
          </a:p>
        </p:txBody>
      </p:sp>
      <p:sp>
        <p:nvSpPr>
          <p:cNvPr id="7" name="Straight Connector 6"/>
          <p:cNvSpPr>
            <a:spLocks noChangeShapeType="1"/>
          </p:cNvSpPr>
          <p:nvPr/>
        </p:nvSpPr>
        <p:spPr bwMode="auto">
          <a:xfrm>
            <a:off x="76200" y="0"/>
            <a:ext cx="0" cy="51435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51435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51435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51435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4286250"/>
            <a:ext cx="548640" cy="41148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4300538"/>
            <a:ext cx="609600" cy="390906"/>
          </a:xfrm>
          <a:prstGeom prst="rect">
            <a:avLst/>
          </a:prstGeom>
        </p:spPr>
        <p:txBody>
          <a:bodyPr vert="horz" anchor="ctr"/>
          <a:lstStyle>
            <a:lvl1pPr algn="ctr" eaLnBrk="1" latinLnBrk="0" hangingPunct="1">
              <a:defRPr kumimoji="0" sz="1400" b="1">
                <a:solidFill>
                  <a:srgbClr val="FFFFFF"/>
                </a:solidFill>
              </a:defRPr>
            </a:lvl1pPr>
          </a:lstStyle>
          <a:p>
            <a:pPr marL="0" lvl="0" indent="0" algn="r" rtl="0">
              <a:spcBef>
                <a:spcPts val="0"/>
              </a:spcBef>
              <a:spcAft>
                <a:spcPts val="0"/>
              </a:spcAft>
              <a:buNone/>
            </a:pPr>
            <a:fld id="{00000000-1234-1234-1234-123412341234}" type="slidenum">
              <a:rPr lang="en" smtClean="0"/>
              <a:t>‹#›</a:t>
            </a:fld>
            <a:endParaRPr lang="en"/>
          </a:p>
        </p:txBody>
      </p:sp>
    </p:spTree>
  </p:cSld>
  <p:clrMap bg1="lt1" tx1="dk1" bg2="lt2" tx2="dk2" accent1="accent1" accent2="accent2" accent3="accent3" accent4="accent4" accent5="accent5" accent6="accent6" hlink="hlink" folHlink="folHlink"/>
  <p:sldLayoutIdLst>
    <p:sldLayoutId id="2147483869" r:id="rId1"/>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 id="2147483880" r:id="rId12"/>
  </p:sldLayoutIdLst>
  <p:hf sldNum="0" hdr="0" ftr="0" dt="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hyperlink" Target="https://www.csoonline.com/article/3222095/ddos-explained-how-denial-of-service-attacks-are-evolving.html"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2258008" y="1715997"/>
            <a:ext cx="5920164" cy="10224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dirty="0"/>
              <a:t>Introduction to Cyber Security</a:t>
            </a:r>
            <a:endParaRPr dirty="0"/>
          </a:p>
        </p:txBody>
      </p:sp>
      <p:sp>
        <p:nvSpPr>
          <p:cNvPr id="3" name="Subtitle 2">
            <a:extLst>
              <a:ext uri="{FF2B5EF4-FFF2-40B4-BE49-F238E27FC236}">
                <a16:creationId xmlns:a16="http://schemas.microsoft.com/office/drawing/2014/main" id="{1E7A5223-51EE-24ED-1BD3-C4BA3FC090D2}"/>
              </a:ext>
            </a:extLst>
          </p:cNvPr>
          <p:cNvSpPr>
            <a:spLocks noGrp="1"/>
          </p:cNvSpPr>
          <p:nvPr>
            <p:ph type="subTitle" idx="1"/>
          </p:nvPr>
        </p:nvSpPr>
        <p:spPr/>
        <p:txBody>
          <a:bodyPr/>
          <a:lstStyle/>
          <a:p>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2" y="21857"/>
            <a:ext cx="8817428" cy="707400"/>
          </a:xfrm>
        </p:spPr>
        <p:txBody>
          <a:bodyPr>
            <a:normAutofit/>
          </a:bodyPr>
          <a:lstStyle/>
          <a:p>
            <a:r>
              <a:rPr lang="en-US" dirty="0" err="1"/>
              <a:t>Saltzer</a:t>
            </a:r>
            <a:r>
              <a:rPr lang="en-US" dirty="0"/>
              <a:t> and Schroeder’s Security Principles</a:t>
            </a:r>
          </a:p>
        </p:txBody>
      </p:sp>
      <p:sp>
        <p:nvSpPr>
          <p:cNvPr id="3" name="Text Placeholder 2"/>
          <p:cNvSpPr>
            <a:spLocks noGrp="1"/>
          </p:cNvSpPr>
          <p:nvPr>
            <p:ph type="body" idx="1"/>
          </p:nvPr>
        </p:nvSpPr>
        <p:spPr>
          <a:xfrm>
            <a:off x="311700" y="1091682"/>
            <a:ext cx="8520600" cy="3676261"/>
          </a:xfrm>
        </p:spPr>
        <p:txBody>
          <a:bodyPr>
            <a:normAutofit fontScale="92500" lnSpcReduction="10000"/>
          </a:bodyPr>
          <a:lstStyle/>
          <a:p>
            <a:r>
              <a:rPr lang="en-US" dirty="0"/>
              <a:t>Complete Mediation</a:t>
            </a:r>
          </a:p>
          <a:p>
            <a:pPr lvl="1"/>
            <a:r>
              <a:rPr lang="en-US" dirty="0"/>
              <a:t>Check EVERY access to EVERY object</a:t>
            </a:r>
          </a:p>
          <a:p>
            <a:pPr lvl="1"/>
            <a:r>
              <a:rPr lang="en-US" dirty="0"/>
              <a:t>If a program requests access to a file, the permissions must be checked every time the file is accessed, not only the first time</a:t>
            </a:r>
          </a:p>
          <a:p>
            <a:r>
              <a:rPr lang="en-US" dirty="0"/>
              <a:t>Open Design</a:t>
            </a:r>
          </a:p>
          <a:p>
            <a:pPr lvl="1"/>
            <a:r>
              <a:rPr lang="en-US" dirty="0"/>
              <a:t>Diametrically opposite to “Security by Obscurity” (security vulnerabilities remain hidden)</a:t>
            </a:r>
          </a:p>
          <a:p>
            <a:pPr lvl="1"/>
            <a:r>
              <a:rPr lang="en-US" dirty="0"/>
              <a:t>Publish all your security mechanisms/algorithm </a:t>
            </a:r>
          </a:p>
          <a:p>
            <a:pPr lvl="1"/>
            <a:r>
              <a:rPr lang="en-US" dirty="0"/>
              <a:t>Public scrutiny, early identification of defects and vulnerabilities</a:t>
            </a:r>
          </a:p>
          <a:p>
            <a:pPr lvl="1"/>
            <a:r>
              <a:rPr lang="en-US" dirty="0"/>
              <a:t>Open Source Software – fewer security issues</a:t>
            </a:r>
          </a:p>
          <a:p>
            <a:pPr lvl="1"/>
            <a:r>
              <a:rPr lang="en-US" dirty="0"/>
              <a:t>All cryptographic algorithms are in the public domain – only the keys remain secret</a:t>
            </a:r>
          </a:p>
          <a:p>
            <a:pPr lvl="1"/>
            <a:endParaRPr lang="en-US" dirty="0"/>
          </a:p>
        </p:txBody>
      </p:sp>
    </p:spTree>
    <p:extLst>
      <p:ext uri="{BB962C8B-B14F-4D97-AF65-F5344CB8AC3E}">
        <p14:creationId xmlns:p14="http://schemas.microsoft.com/office/powerpoint/2010/main" val="2124154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629" y="445025"/>
            <a:ext cx="8817428" cy="707400"/>
          </a:xfrm>
        </p:spPr>
        <p:txBody>
          <a:bodyPr>
            <a:normAutofit/>
          </a:bodyPr>
          <a:lstStyle/>
          <a:p>
            <a:r>
              <a:rPr lang="en-US" dirty="0" err="1"/>
              <a:t>Saltzer</a:t>
            </a:r>
            <a:r>
              <a:rPr lang="en-US" dirty="0"/>
              <a:t> and Schroeder’s Security Principles</a:t>
            </a:r>
          </a:p>
        </p:txBody>
      </p:sp>
      <p:sp>
        <p:nvSpPr>
          <p:cNvPr id="3" name="Text Placeholder 2"/>
          <p:cNvSpPr>
            <a:spLocks noGrp="1"/>
          </p:cNvSpPr>
          <p:nvPr>
            <p:ph type="body" idx="1"/>
          </p:nvPr>
        </p:nvSpPr>
        <p:spPr>
          <a:xfrm>
            <a:off x="311700" y="1101012"/>
            <a:ext cx="8520600" cy="3592286"/>
          </a:xfrm>
        </p:spPr>
        <p:txBody>
          <a:bodyPr>
            <a:normAutofit/>
          </a:bodyPr>
          <a:lstStyle/>
          <a:p>
            <a:r>
              <a:rPr lang="en-US" dirty="0"/>
              <a:t>Separation of Privilege</a:t>
            </a:r>
          </a:p>
          <a:p>
            <a:pPr lvl="1"/>
            <a:r>
              <a:rPr lang="en-US" dirty="0"/>
              <a:t>Check multiple conditions before giving access</a:t>
            </a:r>
          </a:p>
          <a:p>
            <a:pPr lvl="1"/>
            <a:r>
              <a:rPr lang="en-US" dirty="0"/>
              <a:t>Banking websites check username, password and OTP</a:t>
            </a:r>
          </a:p>
          <a:p>
            <a:pPr lvl="1"/>
            <a:r>
              <a:rPr lang="en-US" dirty="0"/>
              <a:t>One check might fail, but it is highly unlikely that multiple checks would fail</a:t>
            </a:r>
          </a:p>
          <a:p>
            <a:r>
              <a:rPr lang="en-US" dirty="0"/>
              <a:t>Least Privilege</a:t>
            </a:r>
          </a:p>
          <a:p>
            <a:pPr lvl="1"/>
            <a:r>
              <a:rPr lang="en-US" dirty="0"/>
              <a:t>Figure out which capabilities are required – grant ONLY those</a:t>
            </a:r>
          </a:p>
          <a:p>
            <a:pPr lvl="1"/>
            <a:r>
              <a:rPr lang="en-US" dirty="0"/>
              <a:t>Design principle behind sandboxes</a:t>
            </a:r>
          </a:p>
          <a:p>
            <a:pPr lvl="1"/>
            <a:endParaRPr lang="en-US" dirty="0"/>
          </a:p>
        </p:txBody>
      </p:sp>
    </p:spTree>
    <p:extLst>
      <p:ext uri="{BB962C8B-B14F-4D97-AF65-F5344CB8AC3E}">
        <p14:creationId xmlns:p14="http://schemas.microsoft.com/office/powerpoint/2010/main" val="21241541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629" y="445025"/>
            <a:ext cx="8817428" cy="707400"/>
          </a:xfrm>
        </p:spPr>
        <p:txBody>
          <a:bodyPr>
            <a:normAutofit/>
          </a:bodyPr>
          <a:lstStyle/>
          <a:p>
            <a:r>
              <a:rPr lang="en-US" dirty="0" err="1"/>
              <a:t>Saltzer</a:t>
            </a:r>
            <a:r>
              <a:rPr lang="en-US" dirty="0"/>
              <a:t> and Schroeder’s Security Principles</a:t>
            </a:r>
          </a:p>
        </p:txBody>
      </p:sp>
      <p:sp>
        <p:nvSpPr>
          <p:cNvPr id="3" name="Text Placeholder 2"/>
          <p:cNvSpPr>
            <a:spLocks noGrp="1"/>
          </p:cNvSpPr>
          <p:nvPr>
            <p:ph type="body" idx="1"/>
          </p:nvPr>
        </p:nvSpPr>
        <p:spPr>
          <a:xfrm>
            <a:off x="311700" y="1026360"/>
            <a:ext cx="8520600" cy="3722922"/>
          </a:xfrm>
        </p:spPr>
        <p:txBody>
          <a:bodyPr>
            <a:normAutofit fontScale="92500" lnSpcReduction="10000"/>
          </a:bodyPr>
          <a:lstStyle/>
          <a:p>
            <a:r>
              <a:rPr lang="en-US" dirty="0"/>
              <a:t>Least Common Mechanism</a:t>
            </a:r>
          </a:p>
          <a:p>
            <a:pPr lvl="1"/>
            <a:r>
              <a:rPr lang="en-US" dirty="0"/>
              <a:t>Mechanisms used to access resources should not be shared</a:t>
            </a:r>
          </a:p>
          <a:p>
            <a:pPr lvl="1"/>
            <a:r>
              <a:rPr lang="en-US" dirty="0"/>
              <a:t>Sharing resources provides a channel of communication</a:t>
            </a:r>
          </a:p>
          <a:p>
            <a:pPr lvl="1"/>
            <a:r>
              <a:rPr lang="en-US" dirty="0"/>
              <a:t>E.g. A web site provides Ecommerce services for a major company. Attackers want to deprive the company of the revenue they obtain from that web site. They flood the site with messages, and tie up the electronic commerce services. Legitimate customers are unable to access the web site and, as a result, take their business elsewhere.</a:t>
            </a:r>
          </a:p>
          <a:p>
            <a:pPr lvl="1"/>
            <a:r>
              <a:rPr lang="en-US" dirty="0"/>
              <a:t>Here, common mechanism is Internet that should not be shared.</a:t>
            </a:r>
          </a:p>
          <a:p>
            <a:r>
              <a:rPr lang="en-US" dirty="0"/>
              <a:t>Psychological Acceptability</a:t>
            </a:r>
          </a:p>
          <a:p>
            <a:pPr lvl="1"/>
            <a:r>
              <a:rPr lang="en-US" dirty="0"/>
              <a:t>Security mechanisms should be designed for ease of use</a:t>
            </a:r>
          </a:p>
          <a:p>
            <a:pPr lvl="1"/>
            <a:r>
              <a:rPr lang="en-US" dirty="0" err="1"/>
              <a:t>Eg</a:t>
            </a:r>
            <a:r>
              <a:rPr lang="en-US" dirty="0"/>
              <a:t>: Passwords can be guessed for 25 – 80% users. But passwords still continue to be used extensively because they are easy to use</a:t>
            </a:r>
          </a:p>
        </p:txBody>
      </p:sp>
    </p:spTree>
    <p:extLst>
      <p:ext uri="{BB962C8B-B14F-4D97-AF65-F5344CB8AC3E}">
        <p14:creationId xmlns:p14="http://schemas.microsoft.com/office/powerpoint/2010/main" val="2124154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8599"/>
            <a:ext cx="7467600" cy="857250"/>
          </a:xfrm>
        </p:spPr>
        <p:txBody>
          <a:bodyPr/>
          <a:lstStyle/>
          <a:p>
            <a:r>
              <a:rPr lang="en-US" dirty="0"/>
              <a:t>Attack Surfaces</a:t>
            </a:r>
          </a:p>
        </p:txBody>
      </p:sp>
      <p:pic>
        <p:nvPicPr>
          <p:cNvPr id="6" name="Content Placeholder 5"/>
          <p:cNvPicPr>
            <a:picLocks noGrp="1" noChangeAspect="1"/>
          </p:cNvPicPr>
          <p:nvPr>
            <p:ph sz="quarter" idx="1"/>
          </p:nvPr>
        </p:nvPicPr>
        <p:blipFill>
          <a:blip r:embed="rId2">
            <a:extLst>
              <a:ext uri="{28A0092B-C50C-407E-A947-70E740481C1C}">
                <a14:useLocalDpi xmlns:a14="http://schemas.microsoft.com/office/drawing/2010/main" val="0"/>
              </a:ext>
            </a:extLst>
          </a:blip>
          <a:stretch>
            <a:fillRect/>
          </a:stretch>
        </p:blipFill>
        <p:spPr>
          <a:xfrm>
            <a:off x="937049" y="1200150"/>
            <a:ext cx="2697901" cy="3429000"/>
          </a:xfrm>
        </p:spPr>
      </p:pic>
      <p:pic>
        <p:nvPicPr>
          <p:cNvPr id="7" name="Content Placeholder 6"/>
          <p:cNvPicPr>
            <a:picLocks noGrp="1" noChangeAspect="1"/>
          </p:cNvPicPr>
          <p:nvPr>
            <p:ph sz="quarter" idx="2"/>
          </p:nvPr>
        </p:nvPicPr>
        <p:blipFill>
          <a:blip r:embed="rId3">
            <a:extLst>
              <a:ext uri="{28A0092B-C50C-407E-A947-70E740481C1C}">
                <a14:useLocalDpi xmlns:a14="http://schemas.microsoft.com/office/drawing/2010/main" val="0"/>
              </a:ext>
            </a:extLst>
          </a:blip>
          <a:stretch>
            <a:fillRect/>
          </a:stretch>
        </p:blipFill>
        <p:spPr>
          <a:xfrm>
            <a:off x="4544008" y="1200150"/>
            <a:ext cx="2696403" cy="3429000"/>
          </a:xfrm>
        </p:spPr>
      </p:pic>
      <p:sp>
        <p:nvSpPr>
          <p:cNvPr id="8" name="TextBox 7"/>
          <p:cNvSpPr txBox="1"/>
          <p:nvPr/>
        </p:nvSpPr>
        <p:spPr>
          <a:xfrm>
            <a:off x="1558234" y="4693298"/>
            <a:ext cx="2276669" cy="307777"/>
          </a:xfrm>
          <a:prstGeom prst="rect">
            <a:avLst/>
          </a:prstGeom>
          <a:noFill/>
        </p:spPr>
        <p:txBody>
          <a:bodyPr wrap="square" rtlCol="0">
            <a:spAutoFit/>
          </a:bodyPr>
          <a:lstStyle/>
          <a:p>
            <a:r>
              <a:rPr lang="en-US" dirty="0"/>
              <a:t>The Plaza Hotel</a:t>
            </a:r>
          </a:p>
        </p:txBody>
      </p:sp>
      <p:sp>
        <p:nvSpPr>
          <p:cNvPr id="9" name="TextBox 8"/>
          <p:cNvSpPr txBox="1"/>
          <p:nvPr/>
        </p:nvSpPr>
        <p:spPr>
          <a:xfrm>
            <a:off x="4621783" y="4637312"/>
            <a:ext cx="3206598" cy="523220"/>
          </a:xfrm>
          <a:prstGeom prst="rect">
            <a:avLst/>
          </a:prstGeom>
          <a:noFill/>
        </p:spPr>
        <p:txBody>
          <a:bodyPr wrap="square" rtlCol="0">
            <a:spAutoFit/>
          </a:bodyPr>
          <a:lstStyle/>
          <a:p>
            <a:r>
              <a:rPr lang="en-US" dirty="0"/>
              <a:t>The AT&amp;T Long Lines Building (“Building with No Windows”)</a:t>
            </a:r>
          </a:p>
        </p:txBody>
      </p:sp>
      <p:sp>
        <p:nvSpPr>
          <p:cNvPr id="11" name="TextBox 10"/>
          <p:cNvSpPr txBox="1"/>
          <p:nvPr/>
        </p:nvSpPr>
        <p:spPr>
          <a:xfrm>
            <a:off x="1772816" y="802433"/>
            <a:ext cx="4833257" cy="317240"/>
          </a:xfrm>
          <a:prstGeom prst="rect">
            <a:avLst/>
          </a:prstGeom>
          <a:noFill/>
        </p:spPr>
        <p:txBody>
          <a:bodyPr wrap="square" rtlCol="0">
            <a:spAutoFit/>
          </a:bodyPr>
          <a:lstStyle/>
          <a:p>
            <a:r>
              <a:rPr lang="en-US" dirty="0"/>
              <a:t>Which of the two buildings are more easy to break into?</a:t>
            </a:r>
          </a:p>
        </p:txBody>
      </p:sp>
    </p:spTree>
    <p:extLst>
      <p:ext uri="{BB962C8B-B14F-4D97-AF65-F5344CB8AC3E}">
        <p14:creationId xmlns:p14="http://schemas.microsoft.com/office/powerpoint/2010/main" val="7869014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Attack Surfaces</a:t>
            </a:r>
          </a:p>
        </p:txBody>
      </p:sp>
      <p:sp>
        <p:nvSpPr>
          <p:cNvPr id="6" name="Content Placeholder 5"/>
          <p:cNvSpPr>
            <a:spLocks noGrp="1"/>
          </p:cNvSpPr>
          <p:nvPr>
            <p:ph sz="quarter" idx="1"/>
          </p:nvPr>
        </p:nvSpPr>
        <p:spPr/>
        <p:txBody>
          <a:bodyPr/>
          <a:lstStyle/>
          <a:p>
            <a:r>
              <a:rPr lang="en-US" dirty="0"/>
              <a:t>Attack surface is the total number of points or vectors through which an attacker could try to enter an environment</a:t>
            </a:r>
          </a:p>
          <a:p>
            <a:r>
              <a:rPr lang="en-US" dirty="0"/>
              <a:t>In cybersecurity, the concept applies to ways an attacker could send data to and/or extract data from a network/software/system</a:t>
            </a:r>
          </a:p>
          <a:p>
            <a:r>
              <a:rPr lang="en-US" dirty="0"/>
              <a:t>Attack surfaces could be physical attack surfaces (such as hard disks, USB drives etc.) or digital attack surfaces (</a:t>
            </a:r>
            <a:r>
              <a:rPr lang="en-US" dirty="0" err="1"/>
              <a:t>Eg</a:t>
            </a:r>
            <a:r>
              <a:rPr lang="en-US" dirty="0"/>
              <a:t>: applications, code, ports, servers, and websites)</a:t>
            </a:r>
          </a:p>
          <a:p>
            <a:endParaRPr lang="en-US" dirty="0"/>
          </a:p>
        </p:txBody>
      </p:sp>
    </p:spTree>
    <p:extLst>
      <p:ext uri="{BB962C8B-B14F-4D97-AF65-F5344CB8AC3E}">
        <p14:creationId xmlns:p14="http://schemas.microsoft.com/office/powerpoint/2010/main" val="3366959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Reducing your Attack Surface</a:t>
            </a:r>
          </a:p>
        </p:txBody>
      </p:sp>
      <p:sp>
        <p:nvSpPr>
          <p:cNvPr id="3" name="Content Placeholder 2"/>
          <p:cNvSpPr>
            <a:spLocks noGrp="1"/>
          </p:cNvSpPr>
          <p:nvPr>
            <p:ph sz="quarter" idx="1"/>
          </p:nvPr>
        </p:nvSpPr>
        <p:spPr/>
        <p:txBody>
          <a:bodyPr/>
          <a:lstStyle/>
          <a:p>
            <a:r>
              <a:rPr lang="en-US" dirty="0"/>
              <a:t>Less code, less software attack surface</a:t>
            </a:r>
          </a:p>
          <a:p>
            <a:r>
              <a:rPr lang="en-US" dirty="0"/>
              <a:t>Remove unnecessary OS software and services</a:t>
            </a:r>
          </a:p>
          <a:p>
            <a:r>
              <a:rPr lang="en-US" dirty="0"/>
              <a:t>Scan your network ports</a:t>
            </a:r>
          </a:p>
          <a:p>
            <a:r>
              <a:rPr lang="en-US" dirty="0"/>
              <a:t>Analyze your SSL certificates</a:t>
            </a:r>
          </a:p>
          <a:p>
            <a:r>
              <a:rPr lang="en-US" dirty="0"/>
              <a:t>Segment your network</a:t>
            </a:r>
          </a:p>
          <a:p>
            <a:r>
              <a:rPr lang="en-US" dirty="0"/>
              <a:t>Audit your software, network and traffic</a:t>
            </a:r>
          </a:p>
          <a:p>
            <a:r>
              <a:rPr lang="en-US" dirty="0"/>
              <a:t>Train all your employees to avoid getting tricked</a:t>
            </a:r>
          </a:p>
          <a:p>
            <a:endParaRPr lang="en-US" dirty="0"/>
          </a:p>
        </p:txBody>
      </p:sp>
    </p:spTree>
    <p:extLst>
      <p:ext uri="{BB962C8B-B14F-4D97-AF65-F5344CB8AC3E}">
        <p14:creationId xmlns:p14="http://schemas.microsoft.com/office/powerpoint/2010/main" val="1989284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5900" y="205978"/>
            <a:ext cx="5943600" cy="422672"/>
          </a:xfrm>
        </p:spPr>
        <p:txBody>
          <a:bodyPr>
            <a:noAutofit/>
          </a:bodyPr>
          <a:lstStyle/>
          <a:p>
            <a:r>
              <a:rPr lang="en-US" sz="2400" dirty="0">
                <a:solidFill>
                  <a:srgbClr val="0070C0"/>
                </a:solidFill>
              </a:rPr>
              <a:t>Abstract</a:t>
            </a:r>
          </a:p>
        </p:txBody>
      </p:sp>
      <p:sp>
        <p:nvSpPr>
          <p:cNvPr id="3" name="Content Placeholder 2"/>
          <p:cNvSpPr>
            <a:spLocks noGrp="1"/>
          </p:cNvSpPr>
          <p:nvPr>
            <p:ph idx="1"/>
          </p:nvPr>
        </p:nvSpPr>
        <p:spPr>
          <a:xfrm>
            <a:off x="1428750" y="685800"/>
            <a:ext cx="6343650" cy="4057650"/>
          </a:xfrm>
        </p:spPr>
        <p:txBody>
          <a:bodyPr>
            <a:noAutofit/>
          </a:bodyPr>
          <a:lstStyle/>
          <a:p>
            <a:pPr>
              <a:buFont typeface="Wingdings" pitchFamily="2" charset="2"/>
              <a:buChar char="Ø"/>
            </a:pPr>
            <a:r>
              <a:rPr lang="en-US" sz="1800" dirty="0">
                <a:latin typeface="Times New Roman" pitchFamily="18" charset="0"/>
                <a:cs typeface="Times New Roman" pitchFamily="18" charset="0"/>
              </a:rPr>
              <a:t>A cyber attack is an attack launched from one or more computers against another computer, multiple computers or networks.</a:t>
            </a:r>
          </a:p>
          <a:p>
            <a:pPr>
              <a:buFont typeface="Wingdings" pitchFamily="2" charset="2"/>
              <a:buChar char="Ø"/>
            </a:pPr>
            <a:r>
              <a:rPr lang="en-US" sz="1800" dirty="0">
                <a:latin typeface="Times New Roman" pitchFamily="18" charset="0"/>
                <a:cs typeface="Times New Roman" pitchFamily="18" charset="0"/>
              </a:rPr>
              <a:t>It is an attempt by hackers to damage or destroy a computer network or system.</a:t>
            </a:r>
          </a:p>
          <a:p>
            <a:pPr>
              <a:buFont typeface="Wingdings" pitchFamily="2" charset="2"/>
              <a:buChar char="Ø"/>
            </a:pPr>
            <a:r>
              <a:rPr lang="en-US" sz="1800" dirty="0">
                <a:latin typeface="Times New Roman" pitchFamily="18" charset="0"/>
                <a:cs typeface="Times New Roman" pitchFamily="18" charset="0"/>
              </a:rPr>
              <a:t>Those who perform cyber attacks or cyber crime are  called cyber criminals.</a:t>
            </a:r>
          </a:p>
          <a:p>
            <a:pPr>
              <a:buFont typeface="Wingdings" pitchFamily="2" charset="2"/>
              <a:buChar char="Ø"/>
            </a:pPr>
            <a:endParaRPr lang="en-US" sz="1800" dirty="0">
              <a:latin typeface="Times New Roman" pitchFamily="18" charset="0"/>
              <a:cs typeface="Times New Roman" pitchFamily="18" charset="0"/>
            </a:endParaRPr>
          </a:p>
        </p:txBody>
      </p:sp>
      <p:sp>
        <p:nvSpPr>
          <p:cNvPr id="4" name="Title 5"/>
          <p:cNvSpPr txBox="1">
            <a:spLocks/>
          </p:cNvSpPr>
          <p:nvPr/>
        </p:nvSpPr>
        <p:spPr bwMode="auto">
          <a:xfrm>
            <a:off x="1028700" y="202970"/>
            <a:ext cx="6858000" cy="400050"/>
          </a:xfrm>
          <a:prstGeom prst="roundRect">
            <a:avLst/>
          </a:prstGeom>
          <a:ln w="9525" cap="flat" cmpd="sng" algn="ctr">
            <a:solidFill>
              <a:schemeClr val="accent1">
                <a:shade val="95000"/>
                <a:satMod val="105000"/>
              </a:schemeClr>
            </a:solidFill>
            <a:prstDash val="solid"/>
            <a:miter lim="800000"/>
            <a:headEnd/>
            <a:tailEnd/>
          </a:ln>
        </p:spPr>
        <p:style>
          <a:lnRef idx="1">
            <a:schemeClr val="accent1"/>
          </a:lnRef>
          <a:fillRef idx="2">
            <a:schemeClr val="accent1"/>
          </a:fillRef>
          <a:effectRef idx="1">
            <a:schemeClr val="accent1"/>
          </a:effectRef>
          <a:fontRef idx="minor">
            <a:schemeClr val="dk1"/>
          </a:fontRef>
        </p:style>
        <p:txBody>
          <a:bodyPr vert="horz" wrap="square" lIns="68580" tIns="34290" rIns="68580" bIns="34290" numCol="1" rtlCol="0" anchor="ctr" anchorCtr="0" compatLnSpc="1">
            <a:prstTxWarp prst="textNoShape">
              <a:avLst/>
            </a:prstTxWarp>
            <a:normAutofit fontScale="97500" lnSpcReduction="10000"/>
          </a:bodyPr>
          <a:lstStyle/>
          <a:p>
            <a:pPr algn="ctr" defTabSz="685800">
              <a:spcBef>
                <a:spcPct val="50000"/>
              </a:spcBef>
              <a:buClrTx/>
              <a:defRPr/>
            </a:pPr>
            <a:r>
              <a:rPr lang="en-US" sz="2100" b="1" kern="1200" dirty="0">
                <a:solidFill>
                  <a:srgbClr val="002060"/>
                </a:solidFill>
              </a:rPr>
              <a:t>What if large attack surface: Welcome to Cyber Attacks</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500" y="2780693"/>
            <a:ext cx="5657850" cy="2369424"/>
          </a:xfrm>
          <a:prstGeom prst="rect">
            <a:avLst/>
          </a:prstGeom>
        </p:spPr>
      </p:pic>
    </p:spTree>
    <p:extLst>
      <p:ext uri="{BB962C8B-B14F-4D97-AF65-F5344CB8AC3E}">
        <p14:creationId xmlns:p14="http://schemas.microsoft.com/office/powerpoint/2010/main" val="31790941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5900" y="205978"/>
            <a:ext cx="5943600" cy="422672"/>
          </a:xfrm>
        </p:spPr>
        <p:txBody>
          <a:bodyPr>
            <a:noAutofit/>
          </a:bodyPr>
          <a:lstStyle/>
          <a:p>
            <a:r>
              <a:rPr lang="en-US" sz="2400" dirty="0">
                <a:solidFill>
                  <a:srgbClr val="0070C0"/>
                </a:solidFill>
              </a:rPr>
              <a:t>Abstract</a:t>
            </a:r>
          </a:p>
        </p:txBody>
      </p:sp>
      <p:sp>
        <p:nvSpPr>
          <p:cNvPr id="3" name="Content Placeholder 2"/>
          <p:cNvSpPr>
            <a:spLocks noGrp="1"/>
          </p:cNvSpPr>
          <p:nvPr>
            <p:ph idx="1"/>
          </p:nvPr>
        </p:nvSpPr>
        <p:spPr>
          <a:xfrm>
            <a:off x="1428750" y="685800"/>
            <a:ext cx="6343650" cy="4057650"/>
          </a:xfrm>
        </p:spPr>
        <p:txBody>
          <a:bodyPr>
            <a:noAutofit/>
          </a:bodyPr>
          <a:lstStyle/>
          <a:p>
            <a:pPr>
              <a:buFont typeface="Wingdings" pitchFamily="2" charset="2"/>
              <a:buChar char="Ø"/>
            </a:pPr>
            <a:r>
              <a:rPr lang="en-US" sz="2100" dirty="0">
                <a:latin typeface="Times New Roman" pitchFamily="18" charset="0"/>
                <a:cs typeface="Times New Roman" pitchFamily="18" charset="0"/>
              </a:rPr>
              <a:t>Malware </a:t>
            </a:r>
          </a:p>
          <a:p>
            <a:pPr>
              <a:buFont typeface="Wingdings" pitchFamily="2" charset="2"/>
              <a:buChar char="Ø"/>
            </a:pPr>
            <a:r>
              <a:rPr lang="en-US" sz="2100" dirty="0">
                <a:latin typeface="Times New Roman" pitchFamily="18" charset="0"/>
                <a:cs typeface="Times New Roman" pitchFamily="18" charset="0"/>
              </a:rPr>
              <a:t>Phishing</a:t>
            </a:r>
          </a:p>
          <a:p>
            <a:pPr>
              <a:buFont typeface="Wingdings" pitchFamily="2" charset="2"/>
              <a:buChar char="Ø"/>
            </a:pPr>
            <a:r>
              <a:rPr lang="en-US" sz="2100" dirty="0">
                <a:latin typeface="Times New Roman" pitchFamily="18" charset="0"/>
                <a:cs typeface="Times New Roman" pitchFamily="18" charset="0"/>
              </a:rPr>
              <a:t>Man-in-the-middle attack</a:t>
            </a:r>
          </a:p>
          <a:p>
            <a:pPr>
              <a:buFont typeface="Wingdings" pitchFamily="2" charset="2"/>
              <a:buChar char="Ø"/>
            </a:pPr>
            <a:r>
              <a:rPr lang="en-US" sz="2100" dirty="0">
                <a:latin typeface="Times New Roman" pitchFamily="18" charset="0"/>
                <a:cs typeface="Times New Roman" pitchFamily="18" charset="0"/>
              </a:rPr>
              <a:t>Denial-of-service attack</a:t>
            </a:r>
          </a:p>
          <a:p>
            <a:pPr>
              <a:buFont typeface="Wingdings" pitchFamily="2" charset="2"/>
              <a:buChar char="Ø"/>
            </a:pPr>
            <a:r>
              <a:rPr lang="en-US" sz="2100" dirty="0">
                <a:latin typeface="Times New Roman" pitchFamily="18" charset="0"/>
                <a:cs typeface="Times New Roman" pitchFamily="18" charset="0"/>
              </a:rPr>
              <a:t>SQL injection</a:t>
            </a:r>
          </a:p>
          <a:p>
            <a:pPr>
              <a:buFont typeface="Wingdings" pitchFamily="2" charset="2"/>
              <a:buChar char="Ø"/>
            </a:pPr>
            <a:r>
              <a:rPr lang="en-US" sz="2100" dirty="0">
                <a:latin typeface="Times New Roman" pitchFamily="18" charset="0"/>
                <a:cs typeface="Times New Roman" pitchFamily="18" charset="0"/>
              </a:rPr>
              <a:t>Zero-day attack</a:t>
            </a:r>
          </a:p>
        </p:txBody>
      </p:sp>
      <p:sp>
        <p:nvSpPr>
          <p:cNvPr id="4" name="Title 5"/>
          <p:cNvSpPr txBox="1">
            <a:spLocks/>
          </p:cNvSpPr>
          <p:nvPr/>
        </p:nvSpPr>
        <p:spPr bwMode="auto">
          <a:xfrm>
            <a:off x="1143000" y="157013"/>
            <a:ext cx="6858000" cy="400050"/>
          </a:xfrm>
          <a:prstGeom prst="roundRect">
            <a:avLst/>
          </a:prstGeom>
          <a:ln w="9525" cap="flat" cmpd="sng" algn="ctr">
            <a:solidFill>
              <a:schemeClr val="accent1">
                <a:shade val="95000"/>
                <a:satMod val="105000"/>
              </a:schemeClr>
            </a:solidFill>
            <a:prstDash val="solid"/>
            <a:miter lim="800000"/>
            <a:headEnd/>
            <a:tailEnd/>
          </a:ln>
        </p:spPr>
        <p:style>
          <a:lnRef idx="1">
            <a:schemeClr val="accent1"/>
          </a:lnRef>
          <a:fillRef idx="2">
            <a:schemeClr val="accent1"/>
          </a:fillRef>
          <a:effectRef idx="1">
            <a:schemeClr val="accent1"/>
          </a:effectRef>
          <a:fontRef idx="minor">
            <a:schemeClr val="dk1"/>
          </a:fontRef>
        </p:style>
        <p:txBody>
          <a:bodyPr vert="horz" wrap="square" lIns="68580" tIns="34290" rIns="68580" bIns="34290" numCol="1" rtlCol="0" anchor="ctr" anchorCtr="0" compatLnSpc="1">
            <a:prstTxWarp prst="textNoShape">
              <a:avLst/>
            </a:prstTxWarp>
            <a:normAutofit fontScale="97500" lnSpcReduction="10000"/>
          </a:bodyPr>
          <a:lstStyle/>
          <a:p>
            <a:pPr algn="ctr">
              <a:spcBef>
                <a:spcPct val="50000"/>
              </a:spcBef>
              <a:defRPr/>
            </a:pPr>
            <a:r>
              <a:rPr lang="en-US" sz="2100" b="1" dirty="0">
                <a:solidFill>
                  <a:srgbClr val="002060"/>
                </a:solidFill>
              </a:rPr>
              <a:t>Most Common Cyber Attack</a:t>
            </a:r>
          </a:p>
        </p:txBody>
      </p:sp>
    </p:spTree>
    <p:extLst>
      <p:ext uri="{BB962C8B-B14F-4D97-AF65-F5344CB8AC3E}">
        <p14:creationId xmlns:p14="http://schemas.microsoft.com/office/powerpoint/2010/main" val="4180999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5900" y="205978"/>
            <a:ext cx="5943600" cy="422672"/>
          </a:xfrm>
        </p:spPr>
        <p:txBody>
          <a:bodyPr>
            <a:noAutofit/>
          </a:bodyPr>
          <a:lstStyle/>
          <a:p>
            <a:r>
              <a:rPr lang="en-US" sz="2400" dirty="0">
                <a:solidFill>
                  <a:srgbClr val="0070C0"/>
                </a:solidFill>
              </a:rPr>
              <a:t>Abstract</a:t>
            </a:r>
          </a:p>
        </p:txBody>
      </p:sp>
      <p:sp>
        <p:nvSpPr>
          <p:cNvPr id="4" name="Title 5"/>
          <p:cNvSpPr txBox="1">
            <a:spLocks/>
          </p:cNvSpPr>
          <p:nvPr/>
        </p:nvSpPr>
        <p:spPr bwMode="auto">
          <a:xfrm>
            <a:off x="1169377" y="285750"/>
            <a:ext cx="6858000" cy="400050"/>
          </a:xfrm>
          <a:prstGeom prst="roundRect">
            <a:avLst/>
          </a:prstGeom>
          <a:ln w="9525" cap="flat" cmpd="sng" algn="ctr">
            <a:solidFill>
              <a:schemeClr val="accent1">
                <a:shade val="95000"/>
                <a:satMod val="105000"/>
              </a:schemeClr>
            </a:solidFill>
            <a:prstDash val="solid"/>
            <a:miter lim="800000"/>
            <a:headEnd/>
            <a:tailEnd/>
          </a:ln>
        </p:spPr>
        <p:style>
          <a:lnRef idx="1">
            <a:schemeClr val="accent1"/>
          </a:lnRef>
          <a:fillRef idx="2">
            <a:schemeClr val="accent1"/>
          </a:fillRef>
          <a:effectRef idx="1">
            <a:schemeClr val="accent1"/>
          </a:effectRef>
          <a:fontRef idx="minor">
            <a:schemeClr val="dk1"/>
          </a:fontRef>
        </p:style>
        <p:txBody>
          <a:bodyPr vert="horz" wrap="square" lIns="68580" tIns="34290" rIns="68580" bIns="34290" numCol="1" rtlCol="0" anchor="ctr" anchorCtr="0" compatLnSpc="1">
            <a:prstTxWarp prst="textNoShape">
              <a:avLst/>
            </a:prstTxWarp>
            <a:normAutofit fontScale="97500" lnSpcReduction="10000"/>
          </a:bodyPr>
          <a:lstStyle/>
          <a:p>
            <a:pPr algn="ctr">
              <a:spcBef>
                <a:spcPct val="50000"/>
              </a:spcBef>
              <a:defRPr/>
            </a:pPr>
            <a:r>
              <a:rPr lang="en-US" sz="2100" b="1" dirty="0">
                <a:solidFill>
                  <a:srgbClr val="002060"/>
                </a:solidFill>
              </a:rPr>
              <a:t>Cyber crime statistics in India</a:t>
            </a:r>
          </a:p>
        </p:txBody>
      </p:sp>
      <p:sp>
        <p:nvSpPr>
          <p:cNvPr id="7" name="Content Placeholder 6"/>
          <p:cNvSpPr>
            <a:spLocks noGrp="1"/>
          </p:cNvSpPr>
          <p:nvPr>
            <p:ph idx="1"/>
          </p:nvPr>
        </p:nvSpPr>
        <p:spPr>
          <a:xfrm>
            <a:off x="1371600" y="742951"/>
            <a:ext cx="6286500" cy="3851672"/>
          </a:xfrm>
        </p:spPr>
        <p:txBody>
          <a:bodyPr>
            <a:normAutofit/>
          </a:bodyPr>
          <a:lstStyle/>
          <a:p>
            <a:pPr marL="0" indent="0">
              <a:buNone/>
            </a:pPr>
            <a:r>
              <a:rPr lang="en-US" sz="1350" dirty="0"/>
              <a:t>In India  </a:t>
            </a:r>
          </a:p>
          <a:p>
            <a:r>
              <a:rPr lang="en-US" sz="1350" i="1" dirty="0"/>
              <a:t>121 Million Internet Users</a:t>
            </a:r>
          </a:p>
          <a:p>
            <a:r>
              <a:rPr lang="en-US" sz="1350" i="1" dirty="0"/>
              <a:t>65 Million Active Internet Users,</a:t>
            </a:r>
          </a:p>
          <a:p>
            <a:r>
              <a:rPr lang="en-US" sz="1350" dirty="0"/>
              <a:t> </a:t>
            </a:r>
            <a:r>
              <a:rPr lang="en-US" sz="1350" i="1" dirty="0"/>
              <a:t>50 Million users shop online on Ecommerce and Online Shopping Sites</a:t>
            </a:r>
          </a:p>
          <a:p>
            <a:r>
              <a:rPr lang="en-US" sz="1350" dirty="0"/>
              <a:t> </a:t>
            </a:r>
            <a:r>
              <a:rPr lang="en-US" sz="1350" i="1" dirty="0"/>
              <a:t>46+ Million Social Network Users</a:t>
            </a:r>
          </a:p>
          <a:p>
            <a:r>
              <a:rPr lang="en-US" sz="1350" i="1" dirty="0"/>
              <a:t>346 million mobile users had subscribed to Data Packages.</a:t>
            </a:r>
            <a:endParaRPr lang="en-US" sz="135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1725" y="2440618"/>
            <a:ext cx="4400550" cy="2566097"/>
          </a:xfrm>
          <a:prstGeom prst="rect">
            <a:avLst/>
          </a:prstGeom>
        </p:spPr>
      </p:pic>
    </p:spTree>
    <p:extLst>
      <p:ext uri="{BB962C8B-B14F-4D97-AF65-F5344CB8AC3E}">
        <p14:creationId xmlns:p14="http://schemas.microsoft.com/office/powerpoint/2010/main" val="17128855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5900" y="205978"/>
            <a:ext cx="5943600" cy="422672"/>
          </a:xfrm>
        </p:spPr>
        <p:txBody>
          <a:bodyPr>
            <a:noAutofit/>
          </a:bodyPr>
          <a:lstStyle/>
          <a:p>
            <a:r>
              <a:rPr lang="en-US" sz="2400" dirty="0">
                <a:solidFill>
                  <a:srgbClr val="0070C0"/>
                </a:solidFill>
              </a:rPr>
              <a:t>Abstract</a:t>
            </a:r>
          </a:p>
        </p:txBody>
      </p:sp>
      <p:sp>
        <p:nvSpPr>
          <p:cNvPr id="4" name="Title 5"/>
          <p:cNvSpPr txBox="1">
            <a:spLocks/>
          </p:cNvSpPr>
          <p:nvPr/>
        </p:nvSpPr>
        <p:spPr bwMode="auto">
          <a:xfrm>
            <a:off x="1143000" y="142575"/>
            <a:ext cx="6858000" cy="400050"/>
          </a:xfrm>
          <a:prstGeom prst="roundRect">
            <a:avLst/>
          </a:prstGeom>
          <a:ln w="9525" cap="flat" cmpd="sng" algn="ctr">
            <a:solidFill>
              <a:schemeClr val="accent1">
                <a:shade val="95000"/>
                <a:satMod val="105000"/>
              </a:schemeClr>
            </a:solidFill>
            <a:prstDash val="solid"/>
            <a:miter lim="800000"/>
            <a:headEnd/>
            <a:tailEnd/>
          </a:ln>
        </p:spPr>
        <p:style>
          <a:lnRef idx="1">
            <a:schemeClr val="accent1"/>
          </a:lnRef>
          <a:fillRef idx="2">
            <a:schemeClr val="accent1"/>
          </a:fillRef>
          <a:effectRef idx="1">
            <a:schemeClr val="accent1"/>
          </a:effectRef>
          <a:fontRef idx="minor">
            <a:schemeClr val="dk1"/>
          </a:fontRef>
        </p:style>
        <p:txBody>
          <a:bodyPr vert="horz" wrap="square" lIns="68580" tIns="34290" rIns="68580" bIns="34290" numCol="1" rtlCol="0" anchor="ctr" anchorCtr="0" compatLnSpc="1">
            <a:prstTxWarp prst="textNoShape">
              <a:avLst/>
            </a:prstTxWarp>
            <a:normAutofit fontScale="97500" lnSpcReduction="10000"/>
          </a:bodyPr>
          <a:lstStyle/>
          <a:p>
            <a:pPr algn="ctr">
              <a:spcBef>
                <a:spcPct val="50000"/>
              </a:spcBef>
              <a:defRPr/>
            </a:pPr>
            <a:r>
              <a:rPr lang="en-US" sz="2100" b="1" dirty="0">
                <a:solidFill>
                  <a:srgbClr val="002060"/>
                </a:solidFill>
              </a:rPr>
              <a:t>Cyber crime statistics in India</a:t>
            </a:r>
          </a:p>
        </p:txBody>
      </p:sp>
      <p:sp>
        <p:nvSpPr>
          <p:cNvPr id="7" name="Content Placeholder 6"/>
          <p:cNvSpPr>
            <a:spLocks noGrp="1"/>
          </p:cNvSpPr>
          <p:nvPr>
            <p:ph idx="1"/>
          </p:nvPr>
        </p:nvSpPr>
        <p:spPr>
          <a:xfrm>
            <a:off x="1371600" y="742951"/>
            <a:ext cx="6286500" cy="3851672"/>
          </a:xfrm>
        </p:spPr>
        <p:txBody>
          <a:bodyPr>
            <a:normAutofit lnSpcReduction="10000"/>
          </a:bodyPr>
          <a:lstStyle/>
          <a:p>
            <a:pPr>
              <a:buFont typeface="Wingdings" panose="05000000000000000000" pitchFamily="2" charset="2"/>
              <a:buChar char="Ø"/>
            </a:pPr>
            <a:r>
              <a:rPr lang="en-US" sz="1350" dirty="0"/>
              <a:t>The majority of cybercrimes are centered on forgery, fraud and Phishing.</a:t>
            </a:r>
          </a:p>
          <a:p>
            <a:pPr>
              <a:buFont typeface="Wingdings" panose="05000000000000000000" pitchFamily="2" charset="2"/>
              <a:buChar char="Ø"/>
            </a:pPr>
            <a:r>
              <a:rPr lang="en-US" sz="1350" dirty="0"/>
              <a:t>India is the third-most targeted country for Phishing attacks after the US and the UK,</a:t>
            </a:r>
          </a:p>
          <a:p>
            <a:pPr>
              <a:buFont typeface="Wingdings" panose="05000000000000000000" pitchFamily="2" charset="2"/>
              <a:buChar char="Ø"/>
            </a:pPr>
            <a:r>
              <a:rPr lang="en-US" sz="1350" dirty="0"/>
              <a:t>Social networks as well as ecommerce sites are major targets,</a:t>
            </a:r>
          </a:p>
          <a:p>
            <a:pPr>
              <a:buFont typeface="Wingdings" panose="05000000000000000000" pitchFamily="2" charset="2"/>
              <a:buChar char="Ø"/>
            </a:pPr>
            <a:r>
              <a:rPr lang="en-US" sz="1350" dirty="0"/>
              <a:t>15,000 sites hacked in 2011,</a:t>
            </a:r>
          </a:p>
          <a:p>
            <a:pPr>
              <a:buFont typeface="Wingdings" panose="05000000000000000000" pitchFamily="2" charset="2"/>
              <a:buChar char="Ø"/>
            </a:pPr>
            <a:r>
              <a:rPr lang="en-US" sz="1350" dirty="0"/>
              <a:t>India is the number 1 country in the world for generating spam</a:t>
            </a:r>
          </a:p>
          <a:p>
            <a:pPr>
              <a:buFont typeface="Wingdings" panose="05000000000000000000" pitchFamily="2" charset="2"/>
              <a:buChar char="Ø"/>
            </a:pPr>
            <a:r>
              <a:rPr lang="en-US" sz="1350" dirty="0"/>
              <a:t>29.9 million people fell victim to cybercrime, </a:t>
            </a:r>
          </a:p>
          <a:p>
            <a:pPr>
              <a:buFont typeface="Wingdings" panose="05000000000000000000" pitchFamily="2" charset="2"/>
              <a:buChar char="Ø"/>
            </a:pPr>
            <a:r>
              <a:rPr lang="en-US" sz="1350" dirty="0"/>
              <a:t>$4 billion in direct financial losses,</a:t>
            </a:r>
          </a:p>
          <a:p>
            <a:pPr>
              <a:buFont typeface="Wingdings" panose="05000000000000000000" pitchFamily="2" charset="2"/>
              <a:buChar char="Ø"/>
            </a:pPr>
            <a:r>
              <a:rPr lang="en-US" sz="1350" dirty="0"/>
              <a:t>$3.6 billion in time spent resolving the crime,</a:t>
            </a:r>
          </a:p>
          <a:p>
            <a:pPr>
              <a:buFont typeface="Wingdings" panose="05000000000000000000" pitchFamily="2" charset="2"/>
              <a:buChar char="Ø"/>
            </a:pPr>
            <a:r>
              <a:rPr lang="en-US" sz="1350" dirty="0"/>
              <a:t>4 in 5 online adults (80%) have been a victim of Cybercrime,</a:t>
            </a:r>
          </a:p>
          <a:p>
            <a:pPr>
              <a:buFont typeface="Wingdings" panose="05000000000000000000" pitchFamily="2" charset="2"/>
              <a:buChar char="Ø"/>
            </a:pPr>
            <a:r>
              <a:rPr lang="en-US" sz="1350" dirty="0"/>
              <a:t>17% of adults online have experienced cybercrime on their mobile phone.</a:t>
            </a:r>
          </a:p>
          <a:p>
            <a:pPr>
              <a:buFont typeface="Wingdings" panose="05000000000000000000" pitchFamily="2" charset="2"/>
              <a:buChar char="Ø"/>
            </a:pPr>
            <a:r>
              <a:rPr lang="en-US" sz="1350" dirty="0"/>
              <a:t>The police have recorded 3,038 cases but made only 2,700 arrests in 3 years (between 2007 and 2010)</a:t>
            </a:r>
          </a:p>
          <a:p>
            <a:pPr>
              <a:buFont typeface="Wingdings" panose="05000000000000000000" pitchFamily="2" charset="2"/>
              <a:buChar char="Ø"/>
            </a:pPr>
            <a:r>
              <a:rPr lang="en-US" sz="1350" dirty="0"/>
              <a:t>India registered only 1,350 cases under the IT Act and IPC in 2010</a:t>
            </a:r>
          </a:p>
          <a:p>
            <a:pPr>
              <a:buFont typeface="Wingdings" panose="05000000000000000000" pitchFamily="2" charset="2"/>
              <a:buChar char="Ø"/>
            </a:pPr>
            <a:r>
              <a:rPr lang="en-US" sz="1350" dirty="0"/>
              <a:t>50% of cybercrimes are not even reported.</a:t>
            </a:r>
          </a:p>
          <a:p>
            <a:pPr>
              <a:buFont typeface="Wingdings" panose="05000000000000000000" pitchFamily="2" charset="2"/>
              <a:buChar char="Ø"/>
            </a:pPr>
            <a:endParaRPr lang="en-US" sz="1350" dirty="0"/>
          </a:p>
          <a:p>
            <a:pPr>
              <a:buFont typeface="Wingdings" panose="05000000000000000000" pitchFamily="2" charset="2"/>
              <a:buChar char="Ø"/>
            </a:pPr>
            <a:endParaRPr lang="en-US" sz="1350" dirty="0"/>
          </a:p>
        </p:txBody>
      </p:sp>
    </p:spTree>
    <p:extLst>
      <p:ext uri="{BB962C8B-B14F-4D97-AF65-F5344CB8AC3E}">
        <p14:creationId xmlns:p14="http://schemas.microsoft.com/office/powerpoint/2010/main" val="22197959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Classes of Threats</a:t>
            </a:r>
          </a:p>
        </p:txBody>
      </p:sp>
      <p:sp>
        <p:nvSpPr>
          <p:cNvPr id="3" name="Text Placeholder 2"/>
          <p:cNvSpPr>
            <a:spLocks noGrp="1"/>
          </p:cNvSpPr>
          <p:nvPr>
            <p:ph type="body" idx="1"/>
          </p:nvPr>
        </p:nvSpPr>
        <p:spPr/>
        <p:txBody>
          <a:bodyPr/>
          <a:lstStyle/>
          <a:p>
            <a:r>
              <a:rPr lang="en-US" dirty="0"/>
              <a:t>Disclosure: unauthorized access to information</a:t>
            </a:r>
          </a:p>
          <a:p>
            <a:r>
              <a:rPr lang="en-US" dirty="0"/>
              <a:t>Deception: acceptance of false data</a:t>
            </a:r>
          </a:p>
          <a:p>
            <a:r>
              <a:rPr lang="en-US" dirty="0"/>
              <a:t>Disruption: interruption or prevention of correct operation</a:t>
            </a:r>
          </a:p>
          <a:p>
            <a:r>
              <a:rPr lang="en-US" dirty="0"/>
              <a:t>Usurpation: unauthorized control of some part of a system</a:t>
            </a:r>
          </a:p>
        </p:txBody>
      </p:sp>
    </p:spTree>
    <p:extLst>
      <p:ext uri="{BB962C8B-B14F-4D97-AF65-F5344CB8AC3E}">
        <p14:creationId xmlns:p14="http://schemas.microsoft.com/office/powerpoint/2010/main" val="8409394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5900" y="205978"/>
            <a:ext cx="5943600" cy="422672"/>
          </a:xfrm>
        </p:spPr>
        <p:txBody>
          <a:bodyPr>
            <a:noAutofit/>
          </a:bodyPr>
          <a:lstStyle/>
          <a:p>
            <a:r>
              <a:rPr lang="en-US" sz="2400" dirty="0">
                <a:solidFill>
                  <a:srgbClr val="0070C0"/>
                </a:solidFill>
              </a:rPr>
              <a:t>Abstract</a:t>
            </a:r>
          </a:p>
        </p:txBody>
      </p:sp>
      <p:sp>
        <p:nvSpPr>
          <p:cNvPr id="3" name="Content Placeholder 2"/>
          <p:cNvSpPr>
            <a:spLocks noGrp="1"/>
          </p:cNvSpPr>
          <p:nvPr>
            <p:ph idx="1"/>
          </p:nvPr>
        </p:nvSpPr>
        <p:spPr>
          <a:xfrm>
            <a:off x="1143000" y="628650"/>
            <a:ext cx="6858000" cy="4514850"/>
          </a:xfrm>
        </p:spPr>
        <p:txBody>
          <a:bodyPr>
            <a:noAutofit/>
          </a:bodyPr>
          <a:lstStyle/>
          <a:p>
            <a:pPr>
              <a:buFont typeface="Wingdings" pitchFamily="2" charset="2"/>
              <a:buChar char="Ø"/>
            </a:pPr>
            <a:r>
              <a:rPr lang="en-IN" sz="1800" b="1" dirty="0">
                <a:latin typeface="Times New Roman" pitchFamily="18" charset="0"/>
                <a:ea typeface="Cambria Math" panose="02040503050406030204" pitchFamily="18" charset="0"/>
                <a:cs typeface="Times New Roman" pitchFamily="18" charset="0"/>
              </a:rPr>
              <a:t>MALWARE is </a:t>
            </a:r>
          </a:p>
          <a:p>
            <a:pPr lvl="1">
              <a:buFont typeface="Wingdings" pitchFamily="2" charset="2"/>
              <a:buChar char="Ø"/>
            </a:pPr>
            <a:r>
              <a:rPr lang="en-IN" sz="1800" dirty="0">
                <a:latin typeface="Times New Roman" pitchFamily="18" charset="0"/>
                <a:ea typeface="Cambria Math" panose="02040503050406030204" pitchFamily="18" charset="0"/>
                <a:cs typeface="Times New Roman" pitchFamily="18" charset="0"/>
              </a:rPr>
              <a:t>Malicious Software.</a:t>
            </a:r>
          </a:p>
          <a:p>
            <a:pPr lvl="1">
              <a:buFont typeface="Wingdings" pitchFamily="2" charset="2"/>
              <a:buChar char="Ø"/>
            </a:pPr>
            <a:r>
              <a:rPr lang="en-IN" sz="1800" dirty="0">
                <a:latin typeface="Times New Roman" pitchFamily="18" charset="0"/>
                <a:ea typeface="Cambria Math" panose="02040503050406030204" pitchFamily="18" charset="0"/>
                <a:cs typeface="Times New Roman" pitchFamily="18" charset="0"/>
              </a:rPr>
              <a:t>Adware, </a:t>
            </a:r>
            <a:r>
              <a:rPr lang="en-IN" sz="1800" dirty="0" err="1">
                <a:latin typeface="Times New Roman" pitchFamily="18" charset="0"/>
                <a:ea typeface="Cambria Math" panose="02040503050406030204" pitchFamily="18" charset="0"/>
                <a:cs typeface="Times New Roman" pitchFamily="18" charset="0"/>
              </a:rPr>
              <a:t>Spyware,Virus,Worm</a:t>
            </a:r>
            <a:r>
              <a:rPr lang="en-IN" sz="1800" dirty="0">
                <a:latin typeface="Times New Roman" pitchFamily="18" charset="0"/>
                <a:ea typeface="Cambria Math" panose="02040503050406030204" pitchFamily="18" charset="0"/>
                <a:cs typeface="Times New Roman" pitchFamily="18" charset="0"/>
              </a:rPr>
              <a:t>, </a:t>
            </a:r>
            <a:r>
              <a:rPr lang="en-IN" sz="1800" dirty="0" err="1">
                <a:latin typeface="Times New Roman" pitchFamily="18" charset="0"/>
                <a:ea typeface="Cambria Math" panose="02040503050406030204" pitchFamily="18" charset="0"/>
                <a:cs typeface="Times New Roman" pitchFamily="18" charset="0"/>
              </a:rPr>
              <a:t>Ransomware</a:t>
            </a:r>
            <a:endParaRPr lang="en-IN" sz="1800" dirty="0">
              <a:latin typeface="Times New Roman" pitchFamily="18" charset="0"/>
              <a:ea typeface="Cambria Math" panose="02040503050406030204" pitchFamily="18" charset="0"/>
              <a:cs typeface="Times New Roman" pitchFamily="18" charset="0"/>
            </a:endParaRPr>
          </a:p>
          <a:p>
            <a:pPr>
              <a:buFont typeface="Wingdings" pitchFamily="2" charset="2"/>
              <a:buChar char="Ø"/>
            </a:pPr>
            <a:r>
              <a:rPr lang="en-IN" sz="1800" b="1" dirty="0">
                <a:latin typeface="Times New Roman" pitchFamily="18" charset="0"/>
                <a:ea typeface="Cambria Math" panose="02040503050406030204" pitchFamily="18" charset="0"/>
                <a:cs typeface="Times New Roman" pitchFamily="18" charset="0"/>
              </a:rPr>
              <a:t>Malware can</a:t>
            </a:r>
          </a:p>
          <a:p>
            <a:pPr lvl="1" indent="-257175">
              <a:buFont typeface="Wingdings" panose="05000000000000000000" pitchFamily="2" charset="2"/>
              <a:buChar char="§"/>
            </a:pPr>
            <a:r>
              <a:rPr lang="en-US" sz="1500" dirty="0"/>
              <a:t>allow cybercriminals to get into other people’s computers without their permission</a:t>
            </a:r>
          </a:p>
          <a:p>
            <a:pPr lvl="1" indent="-257175">
              <a:buFont typeface="Wingdings" panose="05000000000000000000" pitchFamily="2" charset="2"/>
              <a:buChar char="§"/>
            </a:pPr>
            <a:r>
              <a:rPr lang="en-IN" sz="1500" dirty="0">
                <a:latin typeface="Times New Roman" pitchFamily="18" charset="0"/>
                <a:ea typeface="Cambria Math" panose="02040503050406030204" pitchFamily="18" charset="0"/>
                <a:cs typeface="Times New Roman" pitchFamily="18" charset="0"/>
              </a:rPr>
              <a:t>steal personal information</a:t>
            </a:r>
          </a:p>
          <a:p>
            <a:pPr lvl="1" indent="-257175">
              <a:buFont typeface="Wingdings" panose="05000000000000000000" pitchFamily="2" charset="2"/>
              <a:buChar char="§"/>
            </a:pPr>
            <a:r>
              <a:rPr lang="en-IN" sz="1500" dirty="0">
                <a:latin typeface="Times New Roman" pitchFamily="18" charset="0"/>
                <a:ea typeface="Cambria Math" panose="02040503050406030204" pitchFamily="18" charset="0"/>
                <a:cs typeface="Times New Roman" pitchFamily="18" charset="0"/>
              </a:rPr>
              <a:t>delete files</a:t>
            </a:r>
          </a:p>
          <a:p>
            <a:pPr lvl="1" indent="-257175">
              <a:buFont typeface="Wingdings" panose="05000000000000000000" pitchFamily="2" charset="2"/>
              <a:buChar char="§"/>
            </a:pPr>
            <a:r>
              <a:rPr lang="en-IN" sz="1500" dirty="0">
                <a:latin typeface="Times New Roman" pitchFamily="18" charset="0"/>
                <a:ea typeface="Cambria Math" panose="02040503050406030204" pitchFamily="18" charset="0"/>
                <a:cs typeface="Times New Roman" pitchFamily="18" charset="0"/>
              </a:rPr>
              <a:t>steal software serial numbers</a:t>
            </a:r>
          </a:p>
          <a:p>
            <a:pPr>
              <a:buFont typeface="Wingdings" pitchFamily="2" charset="2"/>
              <a:buChar char="Ø"/>
            </a:pPr>
            <a:r>
              <a:rPr lang="en-US" sz="1800" dirty="0"/>
              <a:t>According to AV-Test in March 2017,the total number of malwares is increasing exponentially since 2008.</a:t>
            </a:r>
          </a:p>
          <a:p>
            <a:pPr>
              <a:buFont typeface="Wingdings" pitchFamily="2" charset="2"/>
              <a:buChar char="Ø"/>
            </a:pPr>
            <a:r>
              <a:rPr lang="en-US" sz="1800" dirty="0"/>
              <a:t> Due to such increasing ,it is necessary to detect these files before they harm</a:t>
            </a:r>
          </a:p>
        </p:txBody>
      </p:sp>
      <p:sp>
        <p:nvSpPr>
          <p:cNvPr id="4" name="Title 5"/>
          <p:cNvSpPr txBox="1">
            <a:spLocks/>
          </p:cNvSpPr>
          <p:nvPr/>
        </p:nvSpPr>
        <p:spPr bwMode="auto">
          <a:xfrm>
            <a:off x="1143000" y="171450"/>
            <a:ext cx="6858000" cy="400050"/>
          </a:xfrm>
          <a:prstGeom prst="roundRect">
            <a:avLst/>
          </a:prstGeom>
          <a:ln w="9525" cap="flat" cmpd="sng" algn="ctr">
            <a:solidFill>
              <a:schemeClr val="accent1">
                <a:shade val="95000"/>
                <a:satMod val="105000"/>
              </a:schemeClr>
            </a:solidFill>
            <a:prstDash val="solid"/>
            <a:miter lim="800000"/>
            <a:headEnd/>
            <a:tailEnd/>
          </a:ln>
        </p:spPr>
        <p:style>
          <a:lnRef idx="1">
            <a:schemeClr val="accent1"/>
          </a:lnRef>
          <a:fillRef idx="2">
            <a:schemeClr val="accent1"/>
          </a:fillRef>
          <a:effectRef idx="1">
            <a:schemeClr val="accent1"/>
          </a:effectRef>
          <a:fontRef idx="minor">
            <a:schemeClr val="dk1"/>
          </a:fontRef>
        </p:style>
        <p:txBody>
          <a:bodyPr vert="horz" wrap="square" lIns="68580" tIns="34290" rIns="68580" bIns="34290" numCol="1" rtlCol="0" anchor="ctr" anchorCtr="0" compatLnSpc="1">
            <a:prstTxWarp prst="textNoShape">
              <a:avLst/>
            </a:prstTxWarp>
            <a:normAutofit fontScale="97500" lnSpcReduction="10000"/>
          </a:bodyPr>
          <a:lstStyle/>
          <a:p>
            <a:pPr algn="ctr" defTabSz="685800">
              <a:spcBef>
                <a:spcPct val="50000"/>
              </a:spcBef>
              <a:buClrTx/>
              <a:defRPr/>
            </a:pPr>
            <a:r>
              <a:rPr lang="en-US" sz="2100" b="1" dirty="0">
                <a:solidFill>
                  <a:srgbClr val="002060"/>
                </a:solidFill>
              </a:rPr>
              <a:t>Malware</a:t>
            </a:r>
            <a:endParaRPr lang="en-US" sz="2100" b="1" kern="1200" dirty="0">
              <a:solidFill>
                <a:srgbClr val="002060"/>
              </a:solidFill>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41529" y="685800"/>
            <a:ext cx="2007782" cy="131445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Phishing</a:t>
            </a:r>
          </a:p>
        </p:txBody>
      </p:sp>
      <p:sp>
        <p:nvSpPr>
          <p:cNvPr id="3" name="Content Placeholder 2"/>
          <p:cNvSpPr>
            <a:spLocks noGrp="1"/>
          </p:cNvSpPr>
          <p:nvPr>
            <p:ph idx="1"/>
          </p:nvPr>
        </p:nvSpPr>
        <p:spPr/>
        <p:txBody>
          <a:bodyPr>
            <a:normAutofit/>
          </a:bodyPr>
          <a:lstStyle/>
          <a:p>
            <a:r>
              <a:rPr lang="en-US" sz="1500" dirty="0"/>
              <a:t>In a phishing attack, an attacker may send you an email that appears to be from someone you trust, like your boss or a company you do business with. The email will seem legitimate, and it will have some urgency to it (e.g. fraudulent activity has been detected on your account). In the email, there will be an attachment to open or a link to click. Upon opening the malicious attachment, you’ll thereby install malware in your computer. If you click the link, it may send you to a legitimate-looking website that asks for you to log in to access an important file—except the website is actually a trap used to capture your credentials when you try to log in.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9001" y="3429032"/>
            <a:ext cx="2707481" cy="1500187"/>
          </a:xfrm>
          <a:prstGeom prst="rect">
            <a:avLst/>
          </a:prstGeom>
        </p:spPr>
      </p:pic>
    </p:spTree>
    <p:extLst>
      <p:ext uri="{BB962C8B-B14F-4D97-AF65-F5344CB8AC3E}">
        <p14:creationId xmlns:p14="http://schemas.microsoft.com/office/powerpoint/2010/main" val="15968478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Man-in-the-middle Attack</a:t>
            </a:r>
          </a:p>
        </p:txBody>
      </p:sp>
      <p:sp>
        <p:nvSpPr>
          <p:cNvPr id="3" name="Content Placeholder 2"/>
          <p:cNvSpPr>
            <a:spLocks noGrp="1"/>
          </p:cNvSpPr>
          <p:nvPr>
            <p:ph idx="1"/>
          </p:nvPr>
        </p:nvSpPr>
        <p:spPr>
          <a:xfrm>
            <a:off x="1485900" y="1200150"/>
            <a:ext cx="5829300" cy="3771900"/>
          </a:xfrm>
        </p:spPr>
        <p:txBody>
          <a:bodyPr>
            <a:normAutofit/>
          </a:bodyPr>
          <a:lstStyle/>
          <a:p>
            <a:r>
              <a:rPr lang="en-US" sz="1800" dirty="0">
                <a:latin typeface="Times New Roman" panose="02020603050405020304" pitchFamily="18" charset="0"/>
                <a:cs typeface="Times New Roman" panose="02020603050405020304" pitchFamily="18" charset="0"/>
              </a:rPr>
              <a:t>A man-in-the-middle attack is a type of cyber attack where a malicious actor inserts him/herself into a  conversation between two parties, impersonates both parties and gains access to information that the two  parties were trying to send to each other. A man-in-the-middle attack allows a malicious actor to intercept, send and receive data meant for someone else, or not meant to be sent at all, without either outside party knowing until it is too late. </a:t>
            </a:r>
          </a:p>
          <a:p>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1866" y="3534314"/>
            <a:ext cx="3112307" cy="1456385"/>
          </a:xfrm>
          <a:prstGeom prst="rect">
            <a:avLst/>
          </a:prstGeom>
        </p:spPr>
      </p:pic>
    </p:spTree>
    <p:extLst>
      <p:ext uri="{BB962C8B-B14F-4D97-AF65-F5344CB8AC3E}">
        <p14:creationId xmlns:p14="http://schemas.microsoft.com/office/powerpoint/2010/main" val="1117375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Denial-of-service Attack</a:t>
            </a:r>
          </a:p>
        </p:txBody>
      </p:sp>
      <p:sp>
        <p:nvSpPr>
          <p:cNvPr id="3" name="Content Placeholder 2"/>
          <p:cNvSpPr>
            <a:spLocks noGrp="1"/>
          </p:cNvSpPr>
          <p:nvPr>
            <p:ph idx="1"/>
          </p:nvPr>
        </p:nvSpPr>
        <p:spPr>
          <a:xfrm>
            <a:off x="1485900" y="971551"/>
            <a:ext cx="6172200" cy="3394472"/>
          </a:xfrm>
        </p:spPr>
        <p:txBody>
          <a:bodyPr>
            <a:normAutofit fontScale="92500"/>
          </a:bodyPr>
          <a:lstStyle/>
          <a:p>
            <a:r>
              <a:rPr lang="en-US" sz="1950" dirty="0">
                <a:latin typeface="Times New Roman" panose="02020603050405020304" pitchFamily="18" charset="0"/>
                <a:cs typeface="Times New Roman" panose="02020603050405020304" pitchFamily="18" charset="0"/>
              </a:rPr>
              <a:t>A Denial of Service (</a:t>
            </a:r>
            <a:r>
              <a:rPr lang="en-US" sz="1950" dirty="0" err="1">
                <a:latin typeface="Times New Roman" panose="02020603050405020304" pitchFamily="18" charset="0"/>
                <a:cs typeface="Times New Roman" panose="02020603050405020304" pitchFamily="18" charset="0"/>
              </a:rPr>
              <a:t>DoS</a:t>
            </a:r>
            <a:r>
              <a:rPr lang="en-US" sz="1950" dirty="0">
                <a:latin typeface="Times New Roman" panose="02020603050405020304" pitchFamily="18" charset="0"/>
                <a:cs typeface="Times New Roman" panose="02020603050405020304" pitchFamily="18" charset="0"/>
              </a:rPr>
              <a:t>) attack, consists of sending a large amount of internet traffic towards a server which hosts a website to stop somebody or anybody from accessing it. </a:t>
            </a:r>
          </a:p>
          <a:p>
            <a:pPr fontAlgn="base"/>
            <a:r>
              <a:rPr lang="en-US" sz="1950" dirty="0">
                <a:latin typeface="Times New Roman" panose="02020603050405020304" pitchFamily="18" charset="0"/>
                <a:cs typeface="Times New Roman" panose="02020603050405020304" pitchFamily="18" charset="0"/>
              </a:rPr>
              <a:t>As a result, the server is unable to fulfill legitimate requests. </a:t>
            </a:r>
          </a:p>
          <a:p>
            <a:pPr fontAlgn="base"/>
            <a:r>
              <a:rPr lang="en-US" sz="1950" dirty="0">
                <a:latin typeface="Times New Roman" panose="02020603050405020304" pitchFamily="18" charset="0"/>
                <a:cs typeface="Times New Roman" panose="02020603050405020304" pitchFamily="18" charset="0"/>
              </a:rPr>
              <a:t>A </a:t>
            </a:r>
            <a:r>
              <a:rPr lang="en-US" sz="1950" b="1" dirty="0">
                <a:latin typeface="Times New Roman" panose="02020603050405020304" pitchFamily="18" charset="0"/>
                <a:cs typeface="Times New Roman" panose="02020603050405020304" pitchFamily="18" charset="0"/>
                <a:hlinkClick r:id="rId2"/>
              </a:rPr>
              <a:t>distributed denial of service (</a:t>
            </a:r>
            <a:r>
              <a:rPr lang="en-US" sz="1950" b="1" dirty="0" err="1">
                <a:latin typeface="Times New Roman" panose="02020603050405020304" pitchFamily="18" charset="0"/>
                <a:cs typeface="Times New Roman" panose="02020603050405020304" pitchFamily="18" charset="0"/>
                <a:hlinkClick r:id="rId2"/>
              </a:rPr>
              <a:t>DDoS</a:t>
            </a:r>
            <a:r>
              <a:rPr lang="en-US" sz="1950" b="1" dirty="0">
                <a:latin typeface="Times New Roman" panose="02020603050405020304" pitchFamily="18" charset="0"/>
                <a:cs typeface="Times New Roman" panose="02020603050405020304" pitchFamily="18" charset="0"/>
                <a:hlinkClick r:id="rId2"/>
              </a:rPr>
              <a:t>)</a:t>
            </a:r>
            <a:r>
              <a:rPr lang="en-US" sz="1950" dirty="0">
                <a:latin typeface="Times New Roman" panose="02020603050405020304" pitchFamily="18" charset="0"/>
                <a:cs typeface="Times New Roman" panose="02020603050405020304" pitchFamily="18" charset="0"/>
              </a:rPr>
              <a:t> attack uses an army of computers, usually compromised by malware and under the control of cybercriminals, to funnel the traffic towards the targets.</a:t>
            </a:r>
          </a:p>
          <a:p>
            <a:pPr marL="0" indent="0">
              <a:buNone/>
            </a:pPr>
            <a:br>
              <a:rPr lang="en-US" dirty="0"/>
            </a:b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1800" y="3200400"/>
            <a:ext cx="3314700" cy="1714500"/>
          </a:xfrm>
          <a:prstGeom prst="rect">
            <a:avLst/>
          </a:prstGeom>
        </p:spPr>
      </p:pic>
    </p:spTree>
    <p:extLst>
      <p:ext uri="{BB962C8B-B14F-4D97-AF65-F5344CB8AC3E}">
        <p14:creationId xmlns:p14="http://schemas.microsoft.com/office/powerpoint/2010/main" val="4905488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SQL Injection Attack</a:t>
            </a:r>
          </a:p>
        </p:txBody>
      </p:sp>
      <p:sp>
        <p:nvSpPr>
          <p:cNvPr id="3" name="Content Placeholder 2"/>
          <p:cNvSpPr>
            <a:spLocks noGrp="1"/>
          </p:cNvSpPr>
          <p:nvPr>
            <p:ph idx="1"/>
          </p:nvPr>
        </p:nvSpPr>
        <p:spPr>
          <a:xfrm>
            <a:off x="1485900" y="1200155"/>
            <a:ext cx="6400800" cy="3394472"/>
          </a:xfrm>
        </p:spPr>
        <p:txBody>
          <a:bodyPr>
            <a:normAutofit/>
          </a:bodyPr>
          <a:lstStyle/>
          <a:p>
            <a:r>
              <a:rPr lang="en-US" sz="1800" dirty="0">
                <a:latin typeface="Times New Roman" panose="02020603050405020304" pitchFamily="18" charset="0"/>
                <a:cs typeface="Times New Roman" panose="02020603050405020304" pitchFamily="18" charset="0"/>
              </a:rPr>
              <a:t>SQL (pronounced “sequel”) stands for structured query language; it’s a programming language used to communicate with databases.</a:t>
            </a:r>
          </a:p>
          <a:p>
            <a:r>
              <a:rPr lang="en-US" sz="1800" dirty="0">
                <a:latin typeface="Times New Roman" panose="02020603050405020304" pitchFamily="18" charset="0"/>
                <a:cs typeface="Times New Roman" panose="02020603050405020304" pitchFamily="18" charset="0"/>
              </a:rPr>
              <a:t>Many databases are designed to obey commands written in the </a:t>
            </a:r>
            <a:r>
              <a:rPr lang="en-US" sz="1800" i="1" dirty="0">
                <a:latin typeface="Times New Roman" panose="02020603050405020304" pitchFamily="18" charset="0"/>
                <a:cs typeface="Times New Roman" panose="02020603050405020304" pitchFamily="18" charset="0"/>
              </a:rPr>
              <a:t>Structured Query Language </a:t>
            </a:r>
            <a:r>
              <a:rPr lang="en-US" sz="1800" dirty="0">
                <a:latin typeface="Times New Roman" panose="02020603050405020304" pitchFamily="18" charset="0"/>
                <a:cs typeface="Times New Roman" panose="02020603050405020304" pitchFamily="18" charset="0"/>
              </a:rPr>
              <a:t>(SQL), and many websites that take information from users send that data to SQL databases. </a:t>
            </a:r>
          </a:p>
          <a:p>
            <a:r>
              <a:rPr lang="en-US" sz="1800" dirty="0"/>
              <a:t>An attacker wishing to execute </a:t>
            </a:r>
            <a:r>
              <a:rPr lang="en-US" sz="1800" b="1" dirty="0"/>
              <a:t>SQL injection</a:t>
            </a:r>
            <a:r>
              <a:rPr lang="en-US" sz="1800" dirty="0"/>
              <a:t> manipulates a standard </a:t>
            </a:r>
            <a:r>
              <a:rPr lang="en-US" sz="1800" b="1" dirty="0"/>
              <a:t>SQL</a:t>
            </a:r>
            <a:r>
              <a:rPr lang="en-US" sz="1800" dirty="0"/>
              <a:t> query </a:t>
            </a:r>
            <a:r>
              <a:rPr lang="en-US" sz="1800" dirty="0">
                <a:latin typeface="Times New Roman" panose="02020603050405020304" pitchFamily="18" charset="0"/>
                <a:cs typeface="Times New Roman" panose="02020603050405020304" pitchFamily="18" charset="0"/>
              </a:rPr>
              <a:t>and forces the server that stores the database  to reveal or manipulate information it normally would not.</a:t>
            </a:r>
            <a:r>
              <a:rPr lang="en-US" sz="1800" dirty="0"/>
              <a:t> </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14800" y="3771900"/>
            <a:ext cx="2914650" cy="1085850"/>
          </a:xfrm>
          <a:prstGeom prst="rect">
            <a:avLst/>
          </a:prstGeom>
        </p:spPr>
      </p:pic>
    </p:spTree>
    <p:extLst>
      <p:ext uri="{BB962C8B-B14F-4D97-AF65-F5344CB8AC3E}">
        <p14:creationId xmlns:p14="http://schemas.microsoft.com/office/powerpoint/2010/main" val="7995873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7467600" cy="423608"/>
          </a:xfrm>
        </p:spPr>
        <p:txBody>
          <a:bodyPr>
            <a:normAutofit fontScale="90000"/>
          </a:bodyPr>
          <a:lstStyle/>
          <a:p>
            <a:pPr algn="ctr"/>
            <a:r>
              <a:rPr lang="en-US" dirty="0"/>
              <a:t>Attack Trees – A Technical Example</a:t>
            </a:r>
          </a:p>
        </p:txBody>
      </p:sp>
      <p:pic>
        <p:nvPicPr>
          <p:cNvPr id="4" name="Content Placeholder 3"/>
          <p:cNvPicPr>
            <a:picLocks noGrp="1" noChangeAspect="1"/>
          </p:cNvPicPr>
          <p:nvPr>
            <p:ph sz="quarter" idx="1"/>
          </p:nvPr>
        </p:nvPicPr>
        <p:blipFill>
          <a:blip r:embed="rId2"/>
          <a:srcRect/>
          <a:stretch/>
        </p:blipFill>
        <p:spPr>
          <a:xfrm>
            <a:off x="1806841" y="629587"/>
            <a:ext cx="4768318" cy="4326931"/>
          </a:xfrm>
        </p:spPr>
      </p:pic>
    </p:spTree>
    <p:extLst>
      <p:ext uri="{BB962C8B-B14F-4D97-AF65-F5344CB8AC3E}">
        <p14:creationId xmlns:p14="http://schemas.microsoft.com/office/powerpoint/2010/main" val="19046895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Functional Requirements</a:t>
            </a:r>
          </a:p>
        </p:txBody>
      </p:sp>
      <p:sp>
        <p:nvSpPr>
          <p:cNvPr id="3" name="Content Placeholder 2"/>
          <p:cNvSpPr>
            <a:spLocks noGrp="1"/>
          </p:cNvSpPr>
          <p:nvPr>
            <p:ph sz="quarter" idx="1"/>
          </p:nvPr>
        </p:nvSpPr>
        <p:spPr>
          <a:xfrm>
            <a:off x="457200" y="1200149"/>
            <a:ext cx="7467600" cy="3737371"/>
          </a:xfrm>
        </p:spPr>
        <p:txBody>
          <a:bodyPr>
            <a:noAutofit/>
          </a:bodyPr>
          <a:lstStyle/>
          <a:p>
            <a:r>
              <a:rPr lang="en-US" sz="1100" b="1" dirty="0"/>
              <a:t>Access Control: </a:t>
            </a:r>
          </a:p>
          <a:p>
            <a:pPr lvl="1"/>
            <a:r>
              <a:rPr lang="en-US" sz="1100" dirty="0"/>
              <a:t>Limit information system access to authorized users</a:t>
            </a:r>
          </a:p>
          <a:p>
            <a:r>
              <a:rPr lang="en-US" sz="1100" b="1" dirty="0"/>
              <a:t>Awareness and Training: </a:t>
            </a:r>
          </a:p>
          <a:p>
            <a:pPr lvl="1"/>
            <a:r>
              <a:rPr lang="en-US" sz="1100" dirty="0"/>
              <a:t>Ensure that managers and users of organizational information systems are made aware of the security risks associated with their activities and of the applicable laws, regulation, and policies related to the security of organizational information systems</a:t>
            </a:r>
          </a:p>
          <a:p>
            <a:pPr lvl="1"/>
            <a:r>
              <a:rPr lang="en-US" sz="1100" dirty="0"/>
              <a:t>Ensure that personnel are adequately trained to carry out their assigned information security-related duties and responsibilities. </a:t>
            </a:r>
          </a:p>
          <a:p>
            <a:r>
              <a:rPr lang="en-US" sz="1100" b="1" dirty="0"/>
              <a:t>Audit and Accountability:</a:t>
            </a:r>
          </a:p>
          <a:p>
            <a:pPr lvl="1"/>
            <a:r>
              <a:rPr lang="en-US" sz="1100" dirty="0"/>
              <a:t>Auditing: Create, protect, and retain information system audit records to the extent needed to enable the analysis, investigation, and reporting of unauthorized information system activity.</a:t>
            </a:r>
          </a:p>
          <a:p>
            <a:pPr lvl="1"/>
            <a:r>
              <a:rPr lang="en-US" sz="1100" dirty="0"/>
              <a:t>Accountability: Ensure that the actions of individual information system users can be uniquely traced to those users so they can be held accountable for their actions. </a:t>
            </a:r>
          </a:p>
          <a:p>
            <a:r>
              <a:rPr lang="en-US" sz="1100" b="1" dirty="0"/>
              <a:t>Certification, Accreditation, and Security Assessments:</a:t>
            </a:r>
          </a:p>
          <a:p>
            <a:pPr lvl="1"/>
            <a:r>
              <a:rPr lang="en-US" sz="1100" dirty="0"/>
              <a:t>Periodically assess the security controls to determine if they are effective; </a:t>
            </a:r>
          </a:p>
          <a:p>
            <a:pPr lvl="1"/>
            <a:r>
              <a:rPr lang="en-US" sz="1100" dirty="0"/>
              <a:t>Develop and implement plans of action designed to correct deficiencies and reduce or eliminate vulnerabilities in organizational information systems.</a:t>
            </a:r>
          </a:p>
        </p:txBody>
      </p:sp>
    </p:spTree>
    <p:extLst>
      <p:ext uri="{BB962C8B-B14F-4D97-AF65-F5344CB8AC3E}">
        <p14:creationId xmlns:p14="http://schemas.microsoft.com/office/powerpoint/2010/main" val="615570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Functional Requirements</a:t>
            </a:r>
          </a:p>
        </p:txBody>
      </p:sp>
      <p:sp>
        <p:nvSpPr>
          <p:cNvPr id="3" name="Content Placeholder 2"/>
          <p:cNvSpPr>
            <a:spLocks noGrp="1"/>
          </p:cNvSpPr>
          <p:nvPr>
            <p:ph sz="quarter" idx="1"/>
          </p:nvPr>
        </p:nvSpPr>
        <p:spPr/>
        <p:txBody>
          <a:bodyPr>
            <a:normAutofit fontScale="70000" lnSpcReduction="20000"/>
          </a:bodyPr>
          <a:lstStyle/>
          <a:p>
            <a:r>
              <a:rPr lang="en-US" dirty="0"/>
              <a:t>Configuration Management: </a:t>
            </a:r>
          </a:p>
          <a:p>
            <a:pPr lvl="1"/>
            <a:r>
              <a:rPr lang="en-US" dirty="0"/>
              <a:t>Establish and maintain baseline configurations of information systems (including hardware, software, firmware, and documentation) </a:t>
            </a:r>
          </a:p>
          <a:p>
            <a:pPr lvl="1"/>
            <a:r>
              <a:rPr lang="en-US" dirty="0"/>
              <a:t>Establish and enforce security configuration settings for IT products. </a:t>
            </a:r>
          </a:p>
          <a:p>
            <a:r>
              <a:rPr lang="en-US" dirty="0"/>
              <a:t>Contingency Planning: </a:t>
            </a:r>
          </a:p>
          <a:p>
            <a:pPr lvl="1"/>
            <a:r>
              <a:rPr lang="en-US" dirty="0"/>
              <a:t>Establish, maintain, and implement plans for emergency response, backup operations, and post disaster recovery</a:t>
            </a:r>
          </a:p>
          <a:p>
            <a:pPr marL="274320" marR="0" lvl="0" indent="-274320" algn="l" defTabSz="914400" rtl="0" eaLnBrk="1" fontAlgn="auto" latinLnBrk="0" hangingPunct="1">
              <a:lnSpc>
                <a:spcPct val="100000"/>
              </a:lnSpc>
              <a:spcBef>
                <a:spcPts val="600"/>
              </a:spcBef>
              <a:spcAft>
                <a:spcPts val="0"/>
              </a:spcAft>
              <a:buClr>
                <a:srgbClr val="FE8637"/>
              </a:buClr>
              <a:buSzPct val="70000"/>
              <a:buFont typeface="Wingdings"/>
              <a:buChar char=""/>
              <a:tabLst/>
              <a:defRPr/>
            </a:pPr>
            <a:r>
              <a:rPr lang="en-US" dirty="0"/>
              <a:t>Identification and Authentication: </a:t>
            </a:r>
          </a:p>
          <a:p>
            <a:pPr lvl="1">
              <a:spcBef>
                <a:spcPts val="600"/>
              </a:spcBef>
              <a:buClr>
                <a:srgbClr val="FE8637"/>
              </a:buClr>
              <a:buSzPct val="70000"/>
              <a:buFont typeface="Wingdings"/>
              <a:buChar char=""/>
              <a:defRPr/>
            </a:pPr>
            <a:r>
              <a:rPr lang="en-US" dirty="0"/>
              <a:t>Identify users, processes acting on behalf of users, and authenticate (or verify) their identities as a prerequisite to allowing access to organizational IT services. </a:t>
            </a:r>
          </a:p>
          <a:p>
            <a:r>
              <a:rPr lang="en-US" dirty="0"/>
              <a:t>Incident Response: </a:t>
            </a:r>
          </a:p>
          <a:p>
            <a:pPr lvl="1"/>
            <a:r>
              <a:rPr lang="en-US" dirty="0"/>
              <a:t>Establish a team that can do adequate preparation, detection, analysis, containment, recovery, and user-response activities; and </a:t>
            </a:r>
          </a:p>
          <a:p>
            <a:pPr lvl="1"/>
            <a:r>
              <a:rPr lang="en-US" dirty="0"/>
              <a:t>Track, document, and report incidents to appropriate organizational officials and/or authorities. </a:t>
            </a:r>
          </a:p>
          <a:p>
            <a:endParaRPr lang="en-US" dirty="0"/>
          </a:p>
        </p:txBody>
      </p:sp>
    </p:spTree>
    <p:extLst>
      <p:ext uri="{BB962C8B-B14F-4D97-AF65-F5344CB8AC3E}">
        <p14:creationId xmlns:p14="http://schemas.microsoft.com/office/powerpoint/2010/main" val="39715715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Functional Requirements</a:t>
            </a:r>
          </a:p>
        </p:txBody>
      </p:sp>
      <p:sp>
        <p:nvSpPr>
          <p:cNvPr id="3" name="Content Placeholder 2"/>
          <p:cNvSpPr>
            <a:spLocks noGrp="1"/>
          </p:cNvSpPr>
          <p:nvPr>
            <p:ph sz="quarter" idx="1"/>
          </p:nvPr>
        </p:nvSpPr>
        <p:spPr/>
        <p:txBody>
          <a:bodyPr>
            <a:normAutofit fontScale="62500" lnSpcReduction="20000"/>
          </a:bodyPr>
          <a:lstStyle/>
          <a:p>
            <a:r>
              <a:rPr lang="en-US" dirty="0"/>
              <a:t>Maintenance: </a:t>
            </a:r>
          </a:p>
          <a:p>
            <a:pPr lvl="1"/>
            <a:r>
              <a:rPr lang="en-US" dirty="0"/>
              <a:t>Perform periodic and timely maintenance</a:t>
            </a:r>
          </a:p>
          <a:p>
            <a:pPr lvl="1"/>
            <a:r>
              <a:rPr lang="en-US" dirty="0"/>
              <a:t>Provide effective controls on the tools, techniques, and mechanisms used to conduct information system maintenance.</a:t>
            </a:r>
          </a:p>
          <a:p>
            <a:r>
              <a:rPr lang="en-US" dirty="0"/>
              <a:t>Media Protection: </a:t>
            </a:r>
          </a:p>
          <a:p>
            <a:pPr lvl="1"/>
            <a:r>
              <a:rPr lang="en-US" dirty="0"/>
              <a:t>Protect information system media, both paper and digital </a:t>
            </a:r>
          </a:p>
          <a:p>
            <a:pPr lvl="1"/>
            <a:r>
              <a:rPr lang="en-US" dirty="0"/>
              <a:t>Limit access to information on information system media to authorized users</a:t>
            </a:r>
          </a:p>
          <a:p>
            <a:pPr lvl="1"/>
            <a:r>
              <a:rPr lang="en-US" dirty="0"/>
              <a:t>Sanitize or destroy information system media before disposal or release for reuse.</a:t>
            </a:r>
          </a:p>
          <a:p>
            <a:r>
              <a:rPr lang="en-US" dirty="0"/>
              <a:t>Physical and Environmental Protection:</a:t>
            </a:r>
          </a:p>
          <a:p>
            <a:pPr lvl="1"/>
            <a:r>
              <a:rPr lang="en-US" dirty="0"/>
              <a:t>Limit physical access </a:t>
            </a:r>
          </a:p>
          <a:p>
            <a:pPr lvl="1"/>
            <a:r>
              <a:rPr lang="en-US" dirty="0"/>
              <a:t>Protect information systems against environmental hazards</a:t>
            </a:r>
          </a:p>
          <a:p>
            <a:pPr lvl="1"/>
            <a:r>
              <a:rPr lang="en-US" dirty="0"/>
              <a:t>Provide appropriate environmental controls in facilities containing information systems. </a:t>
            </a:r>
          </a:p>
          <a:p>
            <a:r>
              <a:rPr lang="en-US" dirty="0"/>
              <a:t>Planning:</a:t>
            </a:r>
          </a:p>
          <a:p>
            <a:pPr lvl="1"/>
            <a:r>
              <a:rPr lang="en-US" dirty="0"/>
              <a:t>Develop, document, periodically update, and implement security plans for organizational information systems.</a:t>
            </a:r>
          </a:p>
        </p:txBody>
      </p:sp>
    </p:spTree>
    <p:extLst>
      <p:ext uri="{BB962C8B-B14F-4D97-AF65-F5344CB8AC3E}">
        <p14:creationId xmlns:p14="http://schemas.microsoft.com/office/powerpoint/2010/main" val="30423354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Functional Requirements</a:t>
            </a:r>
          </a:p>
        </p:txBody>
      </p:sp>
      <p:sp>
        <p:nvSpPr>
          <p:cNvPr id="3" name="Content Placeholder 2"/>
          <p:cNvSpPr>
            <a:spLocks noGrp="1"/>
          </p:cNvSpPr>
          <p:nvPr>
            <p:ph sz="quarter" idx="1"/>
          </p:nvPr>
        </p:nvSpPr>
        <p:spPr/>
        <p:txBody>
          <a:bodyPr>
            <a:normAutofit fontScale="77500" lnSpcReduction="20000"/>
          </a:bodyPr>
          <a:lstStyle/>
          <a:p>
            <a:r>
              <a:rPr lang="en-US" dirty="0"/>
              <a:t>Personnel Security:</a:t>
            </a:r>
          </a:p>
          <a:p>
            <a:pPr lvl="1"/>
            <a:r>
              <a:rPr lang="en-US" dirty="0"/>
              <a:t>Ensure that individuals occupying positions of responsibility within organizations (including third-party service providers) are trustworthy; </a:t>
            </a:r>
          </a:p>
          <a:p>
            <a:pPr lvl="1"/>
            <a:r>
              <a:rPr lang="en-US" dirty="0"/>
              <a:t>Ensure that organizational information and information systems are protected during and after personnel actions such as terminations and transfers;</a:t>
            </a:r>
          </a:p>
          <a:p>
            <a:r>
              <a:rPr lang="en-US" dirty="0"/>
              <a:t>Risk Assessment:</a:t>
            </a:r>
          </a:p>
          <a:p>
            <a:pPr lvl="1"/>
            <a:r>
              <a:rPr lang="en-US" dirty="0"/>
              <a:t>Periodically assess the risk to organizational operations</a:t>
            </a:r>
          </a:p>
          <a:p>
            <a:r>
              <a:rPr lang="en-US" dirty="0"/>
              <a:t>Systems and Services Acquisition: </a:t>
            </a:r>
          </a:p>
          <a:p>
            <a:pPr lvl="1"/>
            <a:r>
              <a:rPr lang="en-US" dirty="0"/>
              <a:t>Allocate sufficient resources to adequately protect organizational information systems; </a:t>
            </a:r>
          </a:p>
          <a:p>
            <a:pPr lvl="1"/>
            <a:r>
              <a:rPr lang="en-US" dirty="0"/>
              <a:t>Employ system development life cycle processes that incorporate information security considerations (</a:t>
            </a:r>
            <a:r>
              <a:rPr lang="en-US" dirty="0" err="1"/>
              <a:t>DevSecOps</a:t>
            </a:r>
            <a:r>
              <a:rPr lang="en-US" dirty="0"/>
              <a:t>)</a:t>
            </a:r>
          </a:p>
          <a:p>
            <a:pPr lvl="1"/>
            <a:r>
              <a:rPr lang="en-US" dirty="0"/>
              <a:t>Employ software usage and installation restrictions;</a:t>
            </a:r>
          </a:p>
        </p:txBody>
      </p:sp>
    </p:spTree>
    <p:extLst>
      <p:ext uri="{BB962C8B-B14F-4D97-AF65-F5344CB8AC3E}">
        <p14:creationId xmlns:p14="http://schemas.microsoft.com/office/powerpoint/2010/main" val="833262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67736"/>
            <a:ext cx="8520600" cy="707400"/>
          </a:xfrm>
        </p:spPr>
        <p:txBody>
          <a:bodyPr/>
          <a:lstStyle/>
          <a:p>
            <a:r>
              <a:rPr lang="en-US" dirty="0"/>
              <a:t>Threats and Attacks</a:t>
            </a:r>
          </a:p>
        </p:txBody>
      </p:sp>
      <p:graphicFrame>
        <p:nvGraphicFramePr>
          <p:cNvPr id="4" name="Table 3"/>
          <p:cNvGraphicFramePr>
            <a:graphicFrameLocks noGrp="1"/>
          </p:cNvGraphicFramePr>
          <p:nvPr>
            <p:extLst>
              <p:ext uri="{D42A27DB-BD31-4B8C-83A1-F6EECF244321}">
                <p14:modId xmlns:p14="http://schemas.microsoft.com/office/powerpoint/2010/main" val="1838383493"/>
              </p:ext>
            </p:extLst>
          </p:nvPr>
        </p:nvGraphicFramePr>
        <p:xfrm>
          <a:off x="382552" y="942391"/>
          <a:ext cx="8192280" cy="4026680"/>
        </p:xfrm>
        <a:graphic>
          <a:graphicData uri="http://schemas.openxmlformats.org/drawingml/2006/table">
            <a:tbl>
              <a:tblPr firstRow="1" bandRow="1">
                <a:tableStyleId>{5940675A-B579-460E-94D1-54222C63F5DA}</a:tableStyleId>
              </a:tblPr>
              <a:tblGrid>
                <a:gridCol w="4096140">
                  <a:extLst>
                    <a:ext uri="{9D8B030D-6E8A-4147-A177-3AD203B41FA5}">
                      <a16:colId xmlns:a16="http://schemas.microsoft.com/office/drawing/2014/main" val="20000"/>
                    </a:ext>
                  </a:extLst>
                </a:gridCol>
                <a:gridCol w="4096140">
                  <a:extLst>
                    <a:ext uri="{9D8B030D-6E8A-4147-A177-3AD203B41FA5}">
                      <a16:colId xmlns:a16="http://schemas.microsoft.com/office/drawing/2014/main" val="20001"/>
                    </a:ext>
                  </a:extLst>
                </a:gridCol>
              </a:tblGrid>
              <a:tr h="413264">
                <a:tc>
                  <a:txBody>
                    <a:bodyPr/>
                    <a:lstStyle/>
                    <a:p>
                      <a:pPr algn="ctr"/>
                      <a:r>
                        <a:rPr lang="en-US" b="1" dirty="0"/>
                        <a:t>Threat</a:t>
                      </a:r>
                    </a:p>
                  </a:txBody>
                  <a:tcPr/>
                </a:tc>
                <a:tc>
                  <a:txBody>
                    <a:bodyPr/>
                    <a:lstStyle/>
                    <a:p>
                      <a:pPr algn="ctr"/>
                      <a:r>
                        <a:rPr lang="en-US" b="1" dirty="0"/>
                        <a:t>Attack Scenarios</a:t>
                      </a:r>
                    </a:p>
                  </a:txBody>
                  <a:tcPr/>
                </a:tc>
                <a:extLst>
                  <a:ext uri="{0D108BD9-81ED-4DB2-BD59-A6C34878D82A}">
                    <a16:rowId xmlns:a16="http://schemas.microsoft.com/office/drawing/2014/main" val="10000"/>
                  </a:ext>
                </a:extLst>
              </a:tr>
              <a:tr h="2241816">
                <a:tc>
                  <a:txBody>
                    <a:bodyPr/>
                    <a:lstStyle/>
                    <a:p>
                      <a:r>
                        <a:rPr lang="en-US" sz="1400" dirty="0"/>
                        <a:t>Disclosure</a:t>
                      </a:r>
                    </a:p>
                  </a:txBody>
                  <a:tcPr/>
                </a:tc>
                <a:tc>
                  <a:txBody>
                    <a:bodyPr/>
                    <a:lstStyle/>
                    <a:p>
                      <a:r>
                        <a:rPr lang="en-US" sz="1400" dirty="0"/>
                        <a:t>Exposure: Sensitive data released to an unauthorized</a:t>
                      </a:r>
                    </a:p>
                    <a:p>
                      <a:r>
                        <a:rPr lang="en-US" sz="1400" dirty="0"/>
                        <a:t>entity.</a:t>
                      </a:r>
                    </a:p>
                    <a:p>
                      <a:r>
                        <a:rPr lang="en-US" sz="1400" dirty="0"/>
                        <a:t>Interception: An unauthorized entity accesses sensitive</a:t>
                      </a:r>
                    </a:p>
                    <a:p>
                      <a:r>
                        <a:rPr lang="en-US" sz="1400" dirty="0"/>
                        <a:t>data in</a:t>
                      </a:r>
                      <a:r>
                        <a:rPr lang="en-US" sz="1400" baseline="0" dirty="0"/>
                        <a:t> transit</a:t>
                      </a:r>
                      <a:endParaRPr lang="en-US" sz="1400" dirty="0"/>
                    </a:p>
                    <a:p>
                      <a:r>
                        <a:rPr lang="en-US" sz="1400" dirty="0"/>
                        <a:t>Inference: An unauthorized entity</a:t>
                      </a:r>
                      <a:r>
                        <a:rPr lang="en-US" sz="1400" baseline="0" dirty="0"/>
                        <a:t> </a:t>
                      </a:r>
                      <a:r>
                        <a:rPr lang="en-US" sz="1400" dirty="0"/>
                        <a:t>indirectly accesses sensitive data by reasoning </a:t>
                      </a:r>
                    </a:p>
                    <a:p>
                      <a:r>
                        <a:rPr lang="en-US" sz="1400" dirty="0"/>
                        <a:t>Intrusion: An unauthorized entity gains access to sensitive</a:t>
                      </a:r>
                      <a:r>
                        <a:rPr lang="en-US" sz="1400" baseline="0" dirty="0"/>
                        <a:t> </a:t>
                      </a:r>
                      <a:r>
                        <a:rPr lang="en-US" sz="1400" dirty="0"/>
                        <a:t>data</a:t>
                      </a:r>
                      <a:r>
                        <a:rPr lang="en-US" sz="1400" baseline="0" dirty="0"/>
                        <a:t> </a:t>
                      </a:r>
                      <a:r>
                        <a:rPr lang="en-US" sz="1400" dirty="0"/>
                        <a:t>by circumventing a system’s security protections.</a:t>
                      </a:r>
                    </a:p>
                  </a:txBody>
                  <a:tcPr/>
                </a:tc>
                <a:extLst>
                  <a:ext uri="{0D108BD9-81ED-4DB2-BD59-A6C34878D82A}">
                    <a16:rowId xmlns:a16="http://schemas.microsoft.com/office/drawing/2014/main" val="10001"/>
                  </a:ext>
                </a:extLst>
              </a:tr>
              <a:tr h="413264">
                <a:tc>
                  <a:txBody>
                    <a:bodyPr/>
                    <a:lstStyle/>
                    <a:p>
                      <a:r>
                        <a:rPr lang="en-US" sz="1400" dirty="0"/>
                        <a:t>Deception</a:t>
                      </a:r>
                    </a:p>
                  </a:txBody>
                  <a:tcPr/>
                </a:tc>
                <a:tc>
                  <a:txBody>
                    <a:bodyPr/>
                    <a:lstStyle/>
                    <a:p>
                      <a:r>
                        <a:rPr lang="en-US" sz="1400" dirty="0"/>
                        <a:t>Masquerade: An unauthorized entity gains access to a system or performs a malicious act by posing as an authorized entity.</a:t>
                      </a:r>
                    </a:p>
                    <a:p>
                      <a:r>
                        <a:rPr lang="en-US" sz="1400" dirty="0"/>
                        <a:t>Falsification: False data deceive an authorized entity. Repudiation: An entity deceives another by falsely denying responsibility for an act. </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8560737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Functional Requirements</a:t>
            </a:r>
          </a:p>
        </p:txBody>
      </p:sp>
      <p:sp>
        <p:nvSpPr>
          <p:cNvPr id="3" name="Content Placeholder 2"/>
          <p:cNvSpPr>
            <a:spLocks noGrp="1"/>
          </p:cNvSpPr>
          <p:nvPr>
            <p:ph sz="quarter" idx="1"/>
          </p:nvPr>
        </p:nvSpPr>
        <p:spPr/>
        <p:txBody>
          <a:bodyPr>
            <a:normAutofit fontScale="92500" lnSpcReduction="10000"/>
          </a:bodyPr>
          <a:lstStyle/>
          <a:p>
            <a:r>
              <a:rPr lang="en-US" dirty="0"/>
              <a:t>System and Communications Protection: </a:t>
            </a:r>
          </a:p>
          <a:p>
            <a:pPr lvl="1"/>
            <a:r>
              <a:rPr lang="en-US" dirty="0"/>
              <a:t>Monitor, control, and protect organizational communications at the external boundaries and key internal boundaries of the information systems </a:t>
            </a:r>
          </a:p>
          <a:p>
            <a:r>
              <a:rPr lang="en-US" dirty="0"/>
              <a:t>System and Information Integrity:</a:t>
            </a:r>
          </a:p>
          <a:p>
            <a:pPr lvl="1"/>
            <a:r>
              <a:rPr lang="en-US" dirty="0"/>
              <a:t>Identify, report, and correct information and information system flaws in a timely manner;</a:t>
            </a:r>
          </a:p>
          <a:p>
            <a:pPr lvl="1"/>
            <a:r>
              <a:rPr lang="en-US" dirty="0"/>
              <a:t>Provide protection from malicious code at appropriate locations within organizational information systems</a:t>
            </a:r>
          </a:p>
          <a:p>
            <a:pPr lvl="1"/>
            <a:r>
              <a:rPr lang="en-US" dirty="0"/>
              <a:t>Monitor information system security alerts and advisories and take appropriate actions in response.</a:t>
            </a:r>
          </a:p>
        </p:txBody>
      </p:sp>
    </p:spTree>
    <p:extLst>
      <p:ext uri="{BB962C8B-B14F-4D97-AF65-F5344CB8AC3E}">
        <p14:creationId xmlns:p14="http://schemas.microsoft.com/office/powerpoint/2010/main" val="38134759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Strategy</a:t>
            </a:r>
          </a:p>
        </p:txBody>
      </p:sp>
      <p:sp>
        <p:nvSpPr>
          <p:cNvPr id="3" name="Content Placeholder 2"/>
          <p:cNvSpPr>
            <a:spLocks noGrp="1"/>
          </p:cNvSpPr>
          <p:nvPr>
            <p:ph sz="quarter" idx="1"/>
          </p:nvPr>
        </p:nvSpPr>
        <p:spPr/>
        <p:txBody>
          <a:bodyPr>
            <a:normAutofit/>
          </a:bodyPr>
          <a:lstStyle/>
          <a:p>
            <a:r>
              <a:rPr lang="en-US" dirty="0"/>
              <a:t>A comprehensive security strategy involves three aspects:</a:t>
            </a:r>
          </a:p>
          <a:p>
            <a:pPr lvl="1"/>
            <a:r>
              <a:rPr lang="en-US" dirty="0"/>
              <a:t>Specification/policy: </a:t>
            </a:r>
            <a:r>
              <a:rPr lang="en-US" sz="1800" b="0" i="0" u="none" strike="noStrike" baseline="0" dirty="0">
                <a:latin typeface="TimesTenLTStd-Roman"/>
              </a:rPr>
              <a:t>What is the security scheme supposed to do?</a:t>
            </a:r>
            <a:endParaRPr lang="en-US" dirty="0"/>
          </a:p>
          <a:p>
            <a:pPr lvl="1"/>
            <a:r>
              <a:rPr lang="en-US" dirty="0"/>
              <a:t>Implementation/mechanisms: </a:t>
            </a:r>
            <a:r>
              <a:rPr lang="en-US" sz="1800" b="0" i="0" u="none" strike="noStrike" baseline="0" dirty="0">
                <a:latin typeface="TimesTenLTStd-Roman"/>
              </a:rPr>
              <a:t>How does it do it?</a:t>
            </a:r>
            <a:endParaRPr lang="en-US" dirty="0"/>
          </a:p>
          <a:p>
            <a:pPr lvl="1"/>
            <a:r>
              <a:rPr lang="en-US" dirty="0"/>
              <a:t>Correctness/assurance: </a:t>
            </a:r>
            <a:r>
              <a:rPr lang="en-IN" sz="1800" b="0" i="0" u="none" strike="noStrike" baseline="0" dirty="0">
                <a:latin typeface="TimesTenLTStd-Roman"/>
              </a:rPr>
              <a:t>Does it really work?</a:t>
            </a:r>
            <a:endParaRPr lang="en-US" dirty="0"/>
          </a:p>
        </p:txBody>
      </p:sp>
    </p:spTree>
    <p:extLst>
      <p:ext uri="{BB962C8B-B14F-4D97-AF65-F5344CB8AC3E}">
        <p14:creationId xmlns:p14="http://schemas.microsoft.com/office/powerpoint/2010/main" val="38087013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Strategy</a:t>
            </a:r>
          </a:p>
        </p:txBody>
      </p:sp>
      <p:sp>
        <p:nvSpPr>
          <p:cNvPr id="3" name="Content Placeholder 2"/>
          <p:cNvSpPr>
            <a:spLocks noGrp="1"/>
          </p:cNvSpPr>
          <p:nvPr>
            <p:ph sz="quarter" idx="1"/>
          </p:nvPr>
        </p:nvSpPr>
        <p:spPr/>
        <p:txBody>
          <a:bodyPr>
            <a:normAutofit/>
          </a:bodyPr>
          <a:lstStyle/>
          <a:p>
            <a:r>
              <a:rPr lang="en-US" dirty="0"/>
              <a:t>Security Policy:</a:t>
            </a:r>
          </a:p>
          <a:p>
            <a:pPr lvl="1"/>
            <a:r>
              <a:rPr lang="en-IN" dirty="0"/>
              <a:t>Following factors to be considered:</a:t>
            </a:r>
          </a:p>
          <a:p>
            <a:pPr lvl="2"/>
            <a:r>
              <a:rPr lang="en-IN" dirty="0"/>
              <a:t>Value of assets being protected</a:t>
            </a:r>
          </a:p>
          <a:p>
            <a:pPr lvl="2"/>
            <a:r>
              <a:rPr lang="en-IN" dirty="0"/>
              <a:t>Vulnerabilities of the system</a:t>
            </a:r>
          </a:p>
          <a:p>
            <a:pPr lvl="2"/>
            <a:r>
              <a:rPr lang="en-IN" dirty="0"/>
              <a:t>Potential threats and the likelihood of attacks</a:t>
            </a:r>
          </a:p>
          <a:p>
            <a:pPr lvl="2"/>
            <a:r>
              <a:rPr lang="en-IN" dirty="0"/>
              <a:t>Other trade-offs:</a:t>
            </a:r>
          </a:p>
          <a:p>
            <a:pPr lvl="3"/>
            <a:r>
              <a:rPr lang="en-IN" dirty="0"/>
              <a:t>Ease of use versus security</a:t>
            </a:r>
          </a:p>
          <a:p>
            <a:pPr lvl="3"/>
            <a:r>
              <a:rPr lang="en-IN" dirty="0"/>
              <a:t>Cost of security versus cost of failure and recovery</a:t>
            </a:r>
          </a:p>
          <a:p>
            <a:pPr lvl="1"/>
            <a:r>
              <a:rPr lang="en-US" dirty="0"/>
              <a:t>A business decision, possibly influenced by business requirements.</a:t>
            </a:r>
          </a:p>
        </p:txBody>
      </p:sp>
    </p:spTree>
    <p:extLst>
      <p:ext uri="{BB962C8B-B14F-4D97-AF65-F5344CB8AC3E}">
        <p14:creationId xmlns:p14="http://schemas.microsoft.com/office/powerpoint/2010/main" val="15105320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Strategy</a:t>
            </a:r>
          </a:p>
        </p:txBody>
      </p:sp>
      <p:sp>
        <p:nvSpPr>
          <p:cNvPr id="3" name="Content Placeholder 2"/>
          <p:cNvSpPr>
            <a:spLocks noGrp="1"/>
          </p:cNvSpPr>
          <p:nvPr>
            <p:ph sz="quarter" idx="1"/>
          </p:nvPr>
        </p:nvSpPr>
        <p:spPr/>
        <p:txBody>
          <a:bodyPr>
            <a:normAutofit fontScale="92500" lnSpcReduction="10000"/>
          </a:bodyPr>
          <a:lstStyle/>
          <a:p>
            <a:r>
              <a:rPr lang="en-US" dirty="0"/>
              <a:t>Security Implementation:</a:t>
            </a:r>
          </a:p>
          <a:p>
            <a:pPr lvl="1"/>
            <a:r>
              <a:rPr lang="en-IN" dirty="0"/>
              <a:t>Four courses of action:</a:t>
            </a:r>
          </a:p>
          <a:p>
            <a:pPr lvl="2"/>
            <a:r>
              <a:rPr lang="en-IN" dirty="0"/>
              <a:t>Prevention</a:t>
            </a:r>
          </a:p>
          <a:p>
            <a:pPr lvl="3"/>
            <a:r>
              <a:rPr lang="en-IN" dirty="0"/>
              <a:t>Ideal security scheme is one that can prevent an attack</a:t>
            </a:r>
          </a:p>
          <a:p>
            <a:pPr lvl="2"/>
            <a:r>
              <a:rPr lang="en-IN" dirty="0"/>
              <a:t>Detection</a:t>
            </a:r>
          </a:p>
          <a:p>
            <a:pPr lvl="3"/>
            <a:r>
              <a:rPr lang="en-IN" dirty="0"/>
              <a:t>Sometimes prevention is not possible. Something is better than nothing</a:t>
            </a:r>
          </a:p>
          <a:p>
            <a:pPr lvl="2"/>
            <a:r>
              <a:rPr lang="en-IN" dirty="0"/>
              <a:t>Response</a:t>
            </a:r>
          </a:p>
          <a:p>
            <a:pPr lvl="3"/>
            <a:r>
              <a:rPr lang="en-IN" dirty="0"/>
              <a:t>If an ongoing attack is detected, halt it and prevent further damage.</a:t>
            </a:r>
          </a:p>
          <a:p>
            <a:pPr lvl="2"/>
            <a:r>
              <a:rPr lang="en-IN" dirty="0"/>
              <a:t>Recovery</a:t>
            </a:r>
          </a:p>
          <a:p>
            <a:pPr lvl="3"/>
            <a:r>
              <a:rPr lang="en-IN" dirty="0"/>
              <a:t>If data integrity is compromised, reload the correct copy of data from backup servers.</a:t>
            </a:r>
          </a:p>
        </p:txBody>
      </p:sp>
    </p:spTree>
    <p:extLst>
      <p:ext uri="{BB962C8B-B14F-4D97-AF65-F5344CB8AC3E}">
        <p14:creationId xmlns:p14="http://schemas.microsoft.com/office/powerpoint/2010/main" val="40343093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Security Strategy</a:t>
            </a:r>
          </a:p>
        </p:txBody>
      </p:sp>
      <p:sp>
        <p:nvSpPr>
          <p:cNvPr id="3" name="Content Placeholder 2"/>
          <p:cNvSpPr>
            <a:spLocks noGrp="1"/>
          </p:cNvSpPr>
          <p:nvPr>
            <p:ph sz="quarter" idx="1"/>
          </p:nvPr>
        </p:nvSpPr>
        <p:spPr/>
        <p:txBody>
          <a:bodyPr>
            <a:normAutofit/>
          </a:bodyPr>
          <a:lstStyle/>
          <a:p>
            <a:r>
              <a:rPr lang="en-IN" dirty="0"/>
              <a:t>Assurance and Evaluation:</a:t>
            </a:r>
          </a:p>
          <a:p>
            <a:pPr lvl="1"/>
            <a:r>
              <a:rPr lang="en-IN" dirty="0"/>
              <a:t>A belief that the security measures in place work as intended.</a:t>
            </a:r>
          </a:p>
          <a:p>
            <a:pPr lvl="1"/>
            <a:r>
              <a:rPr lang="en-IN" b="1" dirty="0">
                <a:latin typeface="TimesTenLTStd-Bold"/>
              </a:rPr>
              <a:t>A</a:t>
            </a:r>
            <a:r>
              <a:rPr lang="en-IN" b="1" i="0" u="none" strike="noStrike" baseline="0" dirty="0">
                <a:latin typeface="TimesTenLTStd-Bold"/>
              </a:rPr>
              <a:t>ssurance </a:t>
            </a:r>
            <a:r>
              <a:rPr lang="en-IN" dirty="0">
                <a:latin typeface="TimesTenLTStd-Roman"/>
              </a:rPr>
              <a:t>i</a:t>
            </a:r>
            <a:r>
              <a:rPr lang="en-IN" b="0" i="0" u="none" strike="noStrike" baseline="0" dirty="0">
                <a:latin typeface="TimesTenLTStd-Roman"/>
              </a:rPr>
              <a:t>s the </a:t>
            </a:r>
            <a:r>
              <a:rPr lang="en-US" b="0" i="0" u="none" strike="noStrike" baseline="0" dirty="0">
                <a:latin typeface="TimesTenLTStd-Roman"/>
              </a:rPr>
              <a:t>degree of confidence one has that the security measures work as intended</a:t>
            </a:r>
          </a:p>
          <a:p>
            <a:pPr lvl="2"/>
            <a:r>
              <a:rPr lang="en-US" dirty="0">
                <a:latin typeface="TimesTenLTStd-Roman"/>
              </a:rPr>
              <a:t>Deals with questions:</a:t>
            </a:r>
          </a:p>
          <a:p>
            <a:pPr lvl="3"/>
            <a:r>
              <a:rPr lang="en-US" sz="1800" b="0" i="0" u="none" strike="noStrike" baseline="0" dirty="0">
                <a:latin typeface="TimesTenLTStd-Roman"/>
              </a:rPr>
              <a:t>Does the security system design meet its requirements?</a:t>
            </a:r>
          </a:p>
          <a:p>
            <a:pPr marL="640080" marR="0" lvl="1" indent="-274320" algn="l" defTabSz="914400" rtl="0" eaLnBrk="1" fontAlgn="auto" latinLnBrk="0" hangingPunct="1">
              <a:lnSpc>
                <a:spcPct val="100000"/>
              </a:lnSpc>
              <a:spcBef>
                <a:spcPct val="20000"/>
              </a:spcBef>
              <a:spcAft>
                <a:spcPts val="0"/>
              </a:spcAft>
              <a:buClr>
                <a:srgbClr val="FE8637"/>
              </a:buClr>
              <a:buSzPct val="80000"/>
              <a:buFont typeface="Wingdings 2"/>
              <a:buChar char=""/>
              <a:tabLst/>
              <a:defRPr/>
            </a:pPr>
            <a:r>
              <a:rPr kumimoji="0" lang="en-IN" sz="2100" b="1" i="0" u="none" strike="noStrike" kern="1200" cap="none" spc="0" normalizeH="0" baseline="0" noProof="0" dirty="0">
                <a:ln>
                  <a:noFill/>
                </a:ln>
                <a:solidFill>
                  <a:prstClr val="black"/>
                </a:solidFill>
                <a:effectLst/>
                <a:uLnTx/>
                <a:uFillTx/>
                <a:latin typeface="TimesTenLTStd-Bold"/>
                <a:ea typeface="+mn-ea"/>
                <a:cs typeface="+mn-cs"/>
              </a:rPr>
              <a:t>Evaluation </a:t>
            </a:r>
            <a:r>
              <a:rPr kumimoji="0" lang="en-IN" sz="2100" b="0" i="0" u="none" strike="noStrike" kern="1200" cap="none" spc="0" normalizeH="0" baseline="0" noProof="0" dirty="0">
                <a:ln>
                  <a:noFill/>
                </a:ln>
                <a:solidFill>
                  <a:prstClr val="black"/>
                </a:solidFill>
                <a:effectLst/>
                <a:uLnTx/>
                <a:uFillTx/>
                <a:latin typeface="TimesTenLTStd-Roman"/>
                <a:ea typeface="+mn-ea"/>
                <a:cs typeface="+mn-cs"/>
              </a:rPr>
              <a:t>is the </a:t>
            </a:r>
            <a:r>
              <a:rPr kumimoji="0" lang="en-US" sz="2100" b="0" i="0" u="none" strike="noStrike" kern="1200" cap="none" spc="0" normalizeH="0" baseline="0" noProof="0" dirty="0">
                <a:ln>
                  <a:noFill/>
                </a:ln>
                <a:solidFill>
                  <a:prstClr val="black"/>
                </a:solidFill>
                <a:effectLst/>
                <a:uLnTx/>
                <a:uFillTx/>
                <a:latin typeface="TimesTenLTStd-Roman"/>
                <a:ea typeface="+mn-ea"/>
                <a:cs typeface="+mn-cs"/>
              </a:rPr>
              <a:t>process of examining a computer product or system with respect to certain criteria.</a:t>
            </a:r>
          </a:p>
          <a:p>
            <a:pPr lvl="2" indent="-274320">
              <a:buClr>
                <a:srgbClr val="FE8637"/>
              </a:buClr>
              <a:buSzPct val="80000"/>
              <a:buFont typeface="Wingdings 2"/>
              <a:buChar char=""/>
              <a:defRPr/>
            </a:pPr>
            <a:r>
              <a:rPr lang="en-IN" sz="1800" b="0" i="0" u="none" strike="noStrike" baseline="0" dirty="0">
                <a:latin typeface="TimesTenLTStd-Roman"/>
              </a:rPr>
              <a:t>Evaluation involves testing</a:t>
            </a:r>
          </a:p>
          <a:p>
            <a:pPr lvl="2" indent="-274320">
              <a:buClr>
                <a:srgbClr val="FE8637"/>
              </a:buClr>
              <a:buSzPct val="80000"/>
              <a:buFont typeface="Wingdings 2"/>
              <a:buChar char=""/>
              <a:defRPr/>
            </a:pPr>
            <a:r>
              <a:rPr lang="en-IN" sz="1800" b="0" i="0" u="none" strike="noStrike" baseline="0" dirty="0">
                <a:latin typeface="TimesTenLTStd-Roman"/>
              </a:rPr>
              <a:t>Thrust area: </a:t>
            </a:r>
            <a:r>
              <a:rPr lang="en-IN" dirty="0">
                <a:latin typeface="TimesTenLTStd-Roman"/>
              </a:rPr>
              <a:t>D</a:t>
            </a:r>
            <a:r>
              <a:rPr lang="en-IN" sz="1800" b="0" i="0" u="none" strike="noStrike" baseline="0" dirty="0">
                <a:latin typeface="TimesTenLTStd-Roman"/>
              </a:rPr>
              <a:t>evelopment of evaluation criteria</a:t>
            </a:r>
            <a:endParaRPr lang="en-IN" dirty="0"/>
          </a:p>
        </p:txBody>
      </p:sp>
    </p:spTree>
    <p:extLst>
      <p:ext uri="{BB962C8B-B14F-4D97-AF65-F5344CB8AC3E}">
        <p14:creationId xmlns:p14="http://schemas.microsoft.com/office/powerpoint/2010/main" val="23016590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2071688"/>
            <a:ext cx="8222456" cy="2783776"/>
          </a:xfrm>
        </p:spPr>
        <p:txBody>
          <a:bodyPr/>
          <a:lstStyle/>
          <a:p>
            <a:pPr marL="0" indent="0" algn="ctr">
              <a:buNone/>
            </a:pPr>
            <a:r>
              <a:rPr lang="en-US" dirty="0"/>
              <a:t>Thank you…</a:t>
            </a:r>
          </a:p>
        </p:txBody>
      </p:sp>
    </p:spTree>
    <p:extLst>
      <p:ext uri="{BB962C8B-B14F-4D97-AF65-F5344CB8AC3E}">
        <p14:creationId xmlns:p14="http://schemas.microsoft.com/office/powerpoint/2010/main" val="612756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267736"/>
            <a:ext cx="8520600" cy="707400"/>
          </a:xfrm>
        </p:spPr>
        <p:txBody>
          <a:bodyPr/>
          <a:lstStyle/>
          <a:p>
            <a:r>
              <a:rPr lang="en-US" dirty="0"/>
              <a:t>Threats and Attacks</a:t>
            </a:r>
          </a:p>
        </p:txBody>
      </p:sp>
      <p:graphicFrame>
        <p:nvGraphicFramePr>
          <p:cNvPr id="4" name="Table 3"/>
          <p:cNvGraphicFramePr>
            <a:graphicFrameLocks noGrp="1"/>
          </p:cNvGraphicFramePr>
          <p:nvPr>
            <p:extLst>
              <p:ext uri="{D42A27DB-BD31-4B8C-83A1-F6EECF244321}">
                <p14:modId xmlns:p14="http://schemas.microsoft.com/office/powerpoint/2010/main" val="3850522041"/>
              </p:ext>
            </p:extLst>
          </p:nvPr>
        </p:nvGraphicFramePr>
        <p:xfrm>
          <a:off x="382552" y="1147673"/>
          <a:ext cx="8192280" cy="3369824"/>
        </p:xfrm>
        <a:graphic>
          <a:graphicData uri="http://schemas.openxmlformats.org/drawingml/2006/table">
            <a:tbl>
              <a:tblPr firstRow="1" bandRow="1">
                <a:tableStyleId>{5940675A-B579-460E-94D1-54222C63F5DA}</a:tableStyleId>
              </a:tblPr>
              <a:tblGrid>
                <a:gridCol w="4096140">
                  <a:extLst>
                    <a:ext uri="{9D8B030D-6E8A-4147-A177-3AD203B41FA5}">
                      <a16:colId xmlns:a16="http://schemas.microsoft.com/office/drawing/2014/main" val="20000"/>
                    </a:ext>
                  </a:extLst>
                </a:gridCol>
                <a:gridCol w="4096140">
                  <a:extLst>
                    <a:ext uri="{9D8B030D-6E8A-4147-A177-3AD203B41FA5}">
                      <a16:colId xmlns:a16="http://schemas.microsoft.com/office/drawing/2014/main" val="20001"/>
                    </a:ext>
                  </a:extLst>
                </a:gridCol>
              </a:tblGrid>
              <a:tr h="413264">
                <a:tc>
                  <a:txBody>
                    <a:bodyPr/>
                    <a:lstStyle/>
                    <a:p>
                      <a:pPr algn="ctr"/>
                      <a:r>
                        <a:rPr lang="en-US" b="1" dirty="0"/>
                        <a:t>Threat</a:t>
                      </a:r>
                    </a:p>
                  </a:txBody>
                  <a:tcPr/>
                </a:tc>
                <a:tc>
                  <a:txBody>
                    <a:bodyPr/>
                    <a:lstStyle/>
                    <a:p>
                      <a:pPr algn="ctr"/>
                      <a:r>
                        <a:rPr lang="en-US" b="1" dirty="0"/>
                        <a:t>Attack Scenarios</a:t>
                      </a:r>
                    </a:p>
                  </a:txBody>
                  <a:tcPr/>
                </a:tc>
                <a:extLst>
                  <a:ext uri="{0D108BD9-81ED-4DB2-BD59-A6C34878D82A}">
                    <a16:rowId xmlns:a16="http://schemas.microsoft.com/office/drawing/2014/main" val="10000"/>
                  </a:ext>
                </a:extLst>
              </a:tr>
              <a:tr h="1574157">
                <a:tc>
                  <a:txBody>
                    <a:bodyPr/>
                    <a:lstStyle/>
                    <a:p>
                      <a:r>
                        <a:rPr lang="en-US" sz="1400" dirty="0"/>
                        <a:t>Disruption</a:t>
                      </a:r>
                    </a:p>
                  </a:txBody>
                  <a:tcPr/>
                </a:tc>
                <a:tc>
                  <a:txBody>
                    <a:bodyPr/>
                    <a:lstStyle/>
                    <a:p>
                      <a:r>
                        <a:rPr lang="en-US" sz="1400" dirty="0"/>
                        <a:t>Incapacitation: Prevents or interrupts system operation by disabling a system component. (Disable)</a:t>
                      </a:r>
                    </a:p>
                    <a:p>
                      <a:r>
                        <a:rPr lang="en-US" sz="1400" dirty="0"/>
                        <a:t>Corruption: Undesirably alters system operation by adversely modifying system functions or data. (Corrupt)</a:t>
                      </a:r>
                    </a:p>
                    <a:p>
                      <a:r>
                        <a:rPr lang="en-US" sz="1400" dirty="0"/>
                        <a:t>Obstruction: A threat action that interrupts delivery of system services by hindering system operation. (Obstruct)</a:t>
                      </a:r>
                    </a:p>
                  </a:txBody>
                  <a:tcPr/>
                </a:tc>
                <a:extLst>
                  <a:ext uri="{0D108BD9-81ED-4DB2-BD59-A6C34878D82A}">
                    <a16:rowId xmlns:a16="http://schemas.microsoft.com/office/drawing/2014/main" val="10001"/>
                  </a:ext>
                </a:extLst>
              </a:tr>
              <a:tr h="413264">
                <a:tc>
                  <a:txBody>
                    <a:bodyPr/>
                    <a:lstStyle/>
                    <a:p>
                      <a:r>
                        <a:rPr lang="en-US" sz="1400" dirty="0"/>
                        <a:t>Usurpation</a:t>
                      </a:r>
                    </a:p>
                  </a:txBody>
                  <a:tcPr/>
                </a:tc>
                <a:tc>
                  <a:txBody>
                    <a:bodyPr/>
                    <a:lstStyle/>
                    <a:p>
                      <a:r>
                        <a:rPr lang="en-US" sz="1400" dirty="0"/>
                        <a:t>Misappropriation: An entity assumes unauthorized logical or physical control of a system resource</a:t>
                      </a:r>
                    </a:p>
                    <a:p>
                      <a:r>
                        <a:rPr lang="en-US" sz="1400" dirty="0"/>
                        <a:t>Misuse: Causes a system component to perform a function or service that is detrimental to system security </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13379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389039"/>
            <a:ext cx="8520600" cy="707400"/>
          </a:xfrm>
        </p:spPr>
        <p:txBody>
          <a:bodyPr/>
          <a:lstStyle/>
          <a:p>
            <a:r>
              <a:rPr lang="en-US" dirty="0"/>
              <a:t>Threats and Assets</a:t>
            </a:r>
          </a:p>
        </p:txBody>
      </p:sp>
      <p:graphicFrame>
        <p:nvGraphicFramePr>
          <p:cNvPr id="4" name="Table 3"/>
          <p:cNvGraphicFramePr>
            <a:graphicFrameLocks noGrp="1"/>
          </p:cNvGraphicFramePr>
          <p:nvPr>
            <p:extLst>
              <p:ext uri="{D42A27DB-BD31-4B8C-83A1-F6EECF244321}">
                <p14:modId xmlns:p14="http://schemas.microsoft.com/office/powerpoint/2010/main" val="135984665"/>
              </p:ext>
            </p:extLst>
          </p:nvPr>
        </p:nvGraphicFramePr>
        <p:xfrm>
          <a:off x="354563" y="1071617"/>
          <a:ext cx="7893697" cy="3875469"/>
        </p:xfrm>
        <a:graphic>
          <a:graphicData uri="http://schemas.openxmlformats.org/drawingml/2006/table">
            <a:tbl>
              <a:tblPr firstRow="1" bandRow="1">
                <a:tableStyleId>{5940675A-B579-460E-94D1-54222C63F5DA}</a:tableStyleId>
              </a:tblPr>
              <a:tblGrid>
                <a:gridCol w="1408923">
                  <a:extLst>
                    <a:ext uri="{9D8B030D-6E8A-4147-A177-3AD203B41FA5}">
                      <a16:colId xmlns:a16="http://schemas.microsoft.com/office/drawing/2014/main" val="20000"/>
                    </a:ext>
                  </a:extLst>
                </a:gridCol>
                <a:gridCol w="2190375">
                  <a:extLst>
                    <a:ext uri="{9D8B030D-6E8A-4147-A177-3AD203B41FA5}">
                      <a16:colId xmlns:a16="http://schemas.microsoft.com/office/drawing/2014/main" val="20001"/>
                    </a:ext>
                  </a:extLst>
                </a:gridCol>
                <a:gridCol w="2075786">
                  <a:extLst>
                    <a:ext uri="{9D8B030D-6E8A-4147-A177-3AD203B41FA5}">
                      <a16:colId xmlns:a16="http://schemas.microsoft.com/office/drawing/2014/main" val="20002"/>
                    </a:ext>
                  </a:extLst>
                </a:gridCol>
                <a:gridCol w="2218613">
                  <a:extLst>
                    <a:ext uri="{9D8B030D-6E8A-4147-A177-3AD203B41FA5}">
                      <a16:colId xmlns:a16="http://schemas.microsoft.com/office/drawing/2014/main" val="20003"/>
                    </a:ext>
                  </a:extLst>
                </a:gridCol>
              </a:tblGrid>
              <a:tr h="309309">
                <a:tc>
                  <a:txBody>
                    <a:bodyPr/>
                    <a:lstStyle/>
                    <a:p>
                      <a:endParaRPr lang="en-US" sz="1400" dirty="0"/>
                    </a:p>
                  </a:txBody>
                  <a:tcPr/>
                </a:tc>
                <a:tc>
                  <a:txBody>
                    <a:bodyPr/>
                    <a:lstStyle/>
                    <a:p>
                      <a:pPr algn="ctr"/>
                      <a:r>
                        <a:rPr lang="en-US" sz="1400" b="1" dirty="0"/>
                        <a:t>Availability</a:t>
                      </a:r>
                    </a:p>
                  </a:txBody>
                  <a:tcPr/>
                </a:tc>
                <a:tc>
                  <a:txBody>
                    <a:bodyPr/>
                    <a:lstStyle/>
                    <a:p>
                      <a:pPr algn="ctr"/>
                      <a:r>
                        <a:rPr lang="en-US" sz="1400" b="1" dirty="0"/>
                        <a:t>Confidentiality</a:t>
                      </a:r>
                    </a:p>
                  </a:txBody>
                  <a:tcPr/>
                </a:tc>
                <a:tc>
                  <a:txBody>
                    <a:bodyPr/>
                    <a:lstStyle/>
                    <a:p>
                      <a:pPr algn="ctr"/>
                      <a:r>
                        <a:rPr lang="en-US" sz="1400" b="1" dirty="0"/>
                        <a:t>Integrity</a:t>
                      </a:r>
                    </a:p>
                  </a:txBody>
                  <a:tcPr/>
                </a:tc>
                <a:extLst>
                  <a:ext uri="{0D108BD9-81ED-4DB2-BD59-A6C34878D82A}">
                    <a16:rowId xmlns:a16="http://schemas.microsoft.com/office/drawing/2014/main" val="10000"/>
                  </a:ext>
                </a:extLst>
              </a:tr>
              <a:tr h="647825">
                <a:tc>
                  <a:txBody>
                    <a:bodyPr/>
                    <a:lstStyle/>
                    <a:p>
                      <a:pPr algn="l"/>
                      <a:r>
                        <a:rPr lang="en-US" sz="1400" b="1" dirty="0"/>
                        <a:t>Hardware </a:t>
                      </a:r>
                    </a:p>
                  </a:txBody>
                  <a:tcPr/>
                </a:tc>
                <a:tc>
                  <a:txBody>
                    <a:bodyPr/>
                    <a:lstStyle/>
                    <a:p>
                      <a:r>
                        <a:rPr lang="en-US" sz="1400" dirty="0"/>
                        <a:t>Equipment is stolen or disabled, thus denying service.</a:t>
                      </a:r>
                    </a:p>
                  </a:txBody>
                  <a:tcPr/>
                </a:tc>
                <a:tc>
                  <a:txBody>
                    <a:bodyPr/>
                    <a:lstStyle/>
                    <a:p>
                      <a:endParaRPr lang="en-US" sz="1400" dirty="0"/>
                    </a:p>
                  </a:txBody>
                  <a:tcPr/>
                </a:tc>
                <a:tc>
                  <a:txBody>
                    <a:bodyPr/>
                    <a:lstStyle/>
                    <a:p>
                      <a:endParaRPr lang="en-US" sz="1400"/>
                    </a:p>
                  </a:txBody>
                  <a:tcPr/>
                </a:tc>
                <a:extLst>
                  <a:ext uri="{0D108BD9-81ED-4DB2-BD59-A6C34878D82A}">
                    <a16:rowId xmlns:a16="http://schemas.microsoft.com/office/drawing/2014/main" val="10001"/>
                  </a:ext>
                </a:extLst>
              </a:tr>
              <a:tr h="647825">
                <a:tc>
                  <a:txBody>
                    <a:bodyPr/>
                    <a:lstStyle/>
                    <a:p>
                      <a:pPr algn="l"/>
                      <a:r>
                        <a:rPr lang="en-US" sz="1400" b="1" dirty="0"/>
                        <a:t>Software</a:t>
                      </a:r>
                    </a:p>
                  </a:txBody>
                  <a:tcPr/>
                </a:tc>
                <a:tc>
                  <a:txBody>
                    <a:bodyPr/>
                    <a:lstStyle/>
                    <a:p>
                      <a:r>
                        <a:rPr lang="en-US" sz="1400" dirty="0"/>
                        <a:t>Programs are deleted, denying access to users.</a:t>
                      </a:r>
                    </a:p>
                  </a:txBody>
                  <a:tcPr/>
                </a:tc>
                <a:tc>
                  <a:txBody>
                    <a:bodyPr/>
                    <a:lstStyle/>
                    <a:p>
                      <a:r>
                        <a:rPr lang="en-US" sz="1400" dirty="0"/>
                        <a:t>An unauthorized copy of software is made</a:t>
                      </a:r>
                    </a:p>
                  </a:txBody>
                  <a:tcPr/>
                </a:tc>
                <a:tc>
                  <a:txBody>
                    <a:bodyPr/>
                    <a:lstStyle/>
                    <a:p>
                      <a:r>
                        <a:rPr lang="en-US" sz="1400" dirty="0"/>
                        <a:t>A working program is modified</a:t>
                      </a:r>
                      <a:r>
                        <a:rPr lang="en-US" sz="1400" baseline="0" dirty="0"/>
                        <a:t> </a:t>
                      </a:r>
                      <a:r>
                        <a:rPr lang="en-US" sz="1400" dirty="0"/>
                        <a:t>to cause it to fail during execution or</a:t>
                      </a:r>
                      <a:r>
                        <a:rPr lang="en-US" sz="1400" baseline="0" dirty="0"/>
                        <a:t> </a:t>
                      </a:r>
                      <a:r>
                        <a:rPr lang="en-US" sz="1400" dirty="0"/>
                        <a:t>do some unintended task</a:t>
                      </a:r>
                    </a:p>
                  </a:txBody>
                  <a:tcPr/>
                </a:tc>
                <a:extLst>
                  <a:ext uri="{0D108BD9-81ED-4DB2-BD59-A6C34878D82A}">
                    <a16:rowId xmlns:a16="http://schemas.microsoft.com/office/drawing/2014/main" val="10002"/>
                  </a:ext>
                </a:extLst>
              </a:tr>
              <a:tr h="647825">
                <a:tc>
                  <a:txBody>
                    <a:bodyPr/>
                    <a:lstStyle/>
                    <a:p>
                      <a:pPr algn="l"/>
                      <a:r>
                        <a:rPr lang="en-US" sz="1400" b="1" dirty="0"/>
                        <a:t>Data</a:t>
                      </a:r>
                    </a:p>
                  </a:txBody>
                  <a:tcPr/>
                </a:tc>
                <a:tc>
                  <a:txBody>
                    <a:bodyPr/>
                    <a:lstStyle/>
                    <a:p>
                      <a:r>
                        <a:rPr lang="en-US" sz="1400" dirty="0"/>
                        <a:t>Files are deleted, denying access to users</a:t>
                      </a:r>
                    </a:p>
                  </a:txBody>
                  <a:tcPr/>
                </a:tc>
                <a:tc>
                  <a:txBody>
                    <a:bodyPr/>
                    <a:lstStyle/>
                    <a:p>
                      <a:r>
                        <a:rPr lang="en-US" sz="1400" dirty="0"/>
                        <a:t>An unauthorized read of data is performed. An analysis of statistical data reveals underlying data.</a:t>
                      </a:r>
                    </a:p>
                  </a:txBody>
                  <a:tcPr/>
                </a:tc>
                <a:tc>
                  <a:txBody>
                    <a:bodyPr/>
                    <a:lstStyle/>
                    <a:p>
                      <a:r>
                        <a:rPr lang="en-US" sz="1400" dirty="0"/>
                        <a:t>Existing files are modified or new files are fabricated. </a:t>
                      </a:r>
                    </a:p>
                  </a:txBody>
                  <a:tcPr/>
                </a:tc>
                <a:extLst>
                  <a:ext uri="{0D108BD9-81ED-4DB2-BD59-A6C34878D82A}">
                    <a16:rowId xmlns:a16="http://schemas.microsoft.com/office/drawing/2014/main" val="10003"/>
                  </a:ext>
                </a:extLst>
              </a:tr>
              <a:tr h="647825">
                <a:tc>
                  <a:txBody>
                    <a:bodyPr/>
                    <a:lstStyle/>
                    <a:p>
                      <a:pPr algn="l"/>
                      <a:r>
                        <a:rPr lang="en-US" sz="1400" b="1" dirty="0"/>
                        <a:t>Communication Lines</a:t>
                      </a:r>
                    </a:p>
                  </a:txBody>
                  <a:tcPr/>
                </a:tc>
                <a:tc>
                  <a:txBody>
                    <a:bodyPr/>
                    <a:lstStyle/>
                    <a:p>
                      <a:r>
                        <a:rPr lang="en-US" sz="1400" dirty="0"/>
                        <a:t>Messages are destroyed or deleted. Communication lines or networks are rendered unavailable. </a:t>
                      </a:r>
                    </a:p>
                  </a:txBody>
                  <a:tcPr/>
                </a:tc>
                <a:tc>
                  <a:txBody>
                    <a:bodyPr/>
                    <a:lstStyle/>
                    <a:p>
                      <a:r>
                        <a:rPr lang="en-US" sz="1400" dirty="0"/>
                        <a:t>Messages are read. The traffic pattern of messages is observed</a:t>
                      </a:r>
                    </a:p>
                  </a:txBody>
                  <a:tcPr/>
                </a:tc>
                <a:tc>
                  <a:txBody>
                    <a:bodyPr/>
                    <a:lstStyle/>
                    <a:p>
                      <a:r>
                        <a:rPr lang="en-US" sz="1400" dirty="0"/>
                        <a:t>Messages are modified, delayed, reordered, or duplicated. False messages are fabricated.</a:t>
                      </a:r>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5374990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Policy and Mechanism</a:t>
            </a:r>
          </a:p>
        </p:txBody>
      </p:sp>
      <p:sp>
        <p:nvSpPr>
          <p:cNvPr id="3" name="Text Placeholder 2"/>
          <p:cNvSpPr>
            <a:spLocks noGrp="1"/>
          </p:cNvSpPr>
          <p:nvPr>
            <p:ph type="body" idx="1"/>
          </p:nvPr>
        </p:nvSpPr>
        <p:spPr/>
        <p:txBody>
          <a:bodyPr>
            <a:normAutofit fontScale="92500" lnSpcReduction="20000"/>
          </a:bodyPr>
          <a:lstStyle/>
          <a:p>
            <a:r>
              <a:rPr lang="en-US" dirty="0"/>
              <a:t>A security policy is a statement of what is, and what is not, allowed</a:t>
            </a:r>
          </a:p>
          <a:p>
            <a:r>
              <a:rPr lang="en-US" dirty="0"/>
              <a:t>A security mechanism is a method, tool, or procedure for enforcing a security policy</a:t>
            </a:r>
          </a:p>
          <a:p>
            <a:r>
              <a:rPr lang="en-US" dirty="0"/>
              <a:t>Security policy: What to deploy, Security mechanism: How to deploy?</a:t>
            </a:r>
          </a:p>
          <a:p>
            <a:r>
              <a:rPr lang="en-US" dirty="0"/>
              <a:t>Policies may be presented mathematically, as a list of allowed (secure) and disallowed (</a:t>
            </a:r>
            <a:r>
              <a:rPr lang="en-US" dirty="0" err="1"/>
              <a:t>nonsecure</a:t>
            </a:r>
            <a:r>
              <a:rPr lang="en-US" dirty="0"/>
              <a:t>) states</a:t>
            </a:r>
          </a:p>
          <a:p>
            <a:r>
              <a:rPr lang="en-US" dirty="0" err="1"/>
              <a:t>Eg</a:t>
            </a:r>
            <a:r>
              <a:rPr lang="en-US" dirty="0"/>
              <a:t>: A website requires users to login to the system (policy). Users can login using a user name and password pair (mechanism). They can also login using their Gmail or Facebook accounts (another mechanism).</a:t>
            </a:r>
          </a:p>
        </p:txBody>
      </p:sp>
    </p:spTree>
    <p:extLst>
      <p:ext uri="{BB962C8B-B14F-4D97-AF65-F5344CB8AC3E}">
        <p14:creationId xmlns:p14="http://schemas.microsoft.com/office/powerpoint/2010/main" val="494659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Goals of Security</a:t>
            </a:r>
          </a:p>
        </p:txBody>
      </p:sp>
      <p:sp>
        <p:nvSpPr>
          <p:cNvPr id="3" name="Text Placeholder 2"/>
          <p:cNvSpPr>
            <a:spLocks noGrp="1"/>
          </p:cNvSpPr>
          <p:nvPr>
            <p:ph type="body" idx="1"/>
          </p:nvPr>
        </p:nvSpPr>
        <p:spPr/>
        <p:txBody>
          <a:bodyPr>
            <a:normAutofit lnSpcReduction="10000"/>
          </a:bodyPr>
          <a:lstStyle/>
          <a:p>
            <a:r>
              <a:rPr lang="en-US" dirty="0"/>
              <a:t>Prevention means that an attack will fail. </a:t>
            </a:r>
          </a:p>
          <a:p>
            <a:pPr lvl="1"/>
            <a:r>
              <a:rPr lang="en-US" dirty="0"/>
              <a:t>For example, if one attempts to break into a host over the Internet and that host is not connected to the Internet, the attack has been prevented</a:t>
            </a:r>
          </a:p>
          <a:p>
            <a:r>
              <a:rPr lang="en-US" dirty="0"/>
              <a:t>Recovery has two forms</a:t>
            </a:r>
          </a:p>
          <a:p>
            <a:pPr lvl="1"/>
            <a:r>
              <a:rPr lang="en-US" dirty="0"/>
              <a:t>Stop an attack and repair any damage caused by that attack. </a:t>
            </a:r>
          </a:p>
          <a:p>
            <a:pPr lvl="2"/>
            <a:r>
              <a:rPr lang="en-US" dirty="0" err="1"/>
              <a:t>Eg</a:t>
            </a:r>
            <a:r>
              <a:rPr lang="en-US" dirty="0"/>
              <a:t>: if the attacker deletes a file, one recovery mechanism would be to restore the file from backup tapes</a:t>
            </a:r>
          </a:p>
          <a:p>
            <a:pPr lvl="1"/>
            <a:r>
              <a:rPr lang="en-US" dirty="0"/>
              <a:t>System continues to function correctly while an attack is under way.</a:t>
            </a:r>
          </a:p>
          <a:p>
            <a:pPr lvl="2"/>
            <a:r>
              <a:rPr lang="en-US" dirty="0"/>
              <a:t>This type of recovery is quite difficult to implement because of the complexity of computer systems.</a:t>
            </a:r>
          </a:p>
        </p:txBody>
      </p:sp>
    </p:spTree>
    <p:extLst>
      <p:ext uri="{BB962C8B-B14F-4D97-AF65-F5344CB8AC3E}">
        <p14:creationId xmlns:p14="http://schemas.microsoft.com/office/powerpoint/2010/main" val="2721414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Assumptions and Trust</a:t>
            </a:r>
          </a:p>
        </p:txBody>
      </p:sp>
      <p:sp>
        <p:nvSpPr>
          <p:cNvPr id="3" name="Text Placeholder 2"/>
          <p:cNvSpPr>
            <a:spLocks noGrp="1"/>
          </p:cNvSpPr>
          <p:nvPr>
            <p:ph type="body" idx="1"/>
          </p:nvPr>
        </p:nvSpPr>
        <p:spPr/>
        <p:txBody>
          <a:bodyPr>
            <a:normAutofit/>
          </a:bodyPr>
          <a:lstStyle/>
          <a:p>
            <a:r>
              <a:rPr lang="en-US" dirty="0"/>
              <a:t>Scenario: opening a door lock requires a key. </a:t>
            </a:r>
          </a:p>
          <a:p>
            <a:r>
              <a:rPr lang="en-US" dirty="0"/>
              <a:t>The assumption is that the lock is secure against lock picking.</a:t>
            </a:r>
          </a:p>
          <a:p>
            <a:r>
              <a:rPr lang="en-US" dirty="0"/>
              <a:t>A good lock picker, however, can open a lock without a key.</a:t>
            </a:r>
          </a:p>
          <a:p>
            <a:r>
              <a:rPr lang="en-US" dirty="0"/>
              <a:t>Hence, in an environment with a skilled, untrustworthy lock picker, the assumption is wrong and the consequence invalid.</a:t>
            </a:r>
          </a:p>
        </p:txBody>
      </p:sp>
    </p:spTree>
    <p:extLst>
      <p:ext uri="{BB962C8B-B14F-4D97-AF65-F5344CB8AC3E}">
        <p14:creationId xmlns:p14="http://schemas.microsoft.com/office/powerpoint/2010/main" val="29045858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629" y="445025"/>
            <a:ext cx="8817428" cy="707400"/>
          </a:xfrm>
        </p:spPr>
        <p:txBody>
          <a:bodyPr>
            <a:normAutofit/>
          </a:bodyPr>
          <a:lstStyle/>
          <a:p>
            <a:r>
              <a:rPr lang="en-US" dirty="0" err="1"/>
              <a:t>Saltzer</a:t>
            </a:r>
            <a:r>
              <a:rPr lang="en-US" dirty="0"/>
              <a:t> and Schroeder’s Security Principles</a:t>
            </a:r>
          </a:p>
        </p:txBody>
      </p:sp>
      <p:sp>
        <p:nvSpPr>
          <p:cNvPr id="3" name="Text Placeholder 2"/>
          <p:cNvSpPr>
            <a:spLocks noGrp="1"/>
          </p:cNvSpPr>
          <p:nvPr>
            <p:ph type="body" idx="1"/>
          </p:nvPr>
        </p:nvSpPr>
        <p:spPr/>
        <p:txBody>
          <a:bodyPr>
            <a:normAutofit lnSpcReduction="10000"/>
          </a:bodyPr>
          <a:lstStyle/>
          <a:p>
            <a:r>
              <a:rPr lang="en-US" dirty="0"/>
              <a:t>Economy of Mechanism</a:t>
            </a:r>
          </a:p>
          <a:p>
            <a:pPr lvl="1"/>
            <a:r>
              <a:rPr lang="en-US" dirty="0"/>
              <a:t>Keep all security systems simple</a:t>
            </a:r>
          </a:p>
          <a:p>
            <a:pPr lvl="1"/>
            <a:r>
              <a:rPr lang="en-US" dirty="0"/>
              <a:t>Simple is not the same as small</a:t>
            </a:r>
          </a:p>
          <a:p>
            <a:pPr lvl="1"/>
            <a:r>
              <a:rPr lang="en-US" dirty="0"/>
              <a:t>Simple systems are easier to understand, debug and maintain</a:t>
            </a:r>
          </a:p>
          <a:p>
            <a:pPr lvl="1"/>
            <a:r>
              <a:rPr lang="en-US" dirty="0"/>
              <a:t>Typically less prone to errors</a:t>
            </a:r>
          </a:p>
          <a:p>
            <a:r>
              <a:rPr lang="en-US" dirty="0"/>
              <a:t>Fail Safe Defaults</a:t>
            </a:r>
          </a:p>
          <a:p>
            <a:pPr lvl="1"/>
            <a:r>
              <a:rPr lang="en-US" dirty="0"/>
              <a:t>Your default security mechanism should be “deny”</a:t>
            </a:r>
          </a:p>
          <a:p>
            <a:pPr lvl="1"/>
            <a:r>
              <a:rPr lang="en-US" dirty="0"/>
              <a:t>Provide access to only those people and resources that are required</a:t>
            </a:r>
          </a:p>
          <a:p>
            <a:pPr lvl="1"/>
            <a:r>
              <a:rPr lang="en-US" dirty="0"/>
              <a:t>False Negatives are better than False Positives</a:t>
            </a:r>
          </a:p>
          <a:p>
            <a:pPr lvl="1"/>
            <a:r>
              <a:rPr lang="en-US" dirty="0"/>
              <a:t>Black listing vs white listing</a:t>
            </a:r>
          </a:p>
          <a:p>
            <a:pPr lvl="1"/>
            <a:endParaRPr lang="en-US" dirty="0"/>
          </a:p>
        </p:txBody>
      </p:sp>
    </p:spTree>
    <p:extLst>
      <p:ext uri="{BB962C8B-B14F-4D97-AF65-F5344CB8AC3E}">
        <p14:creationId xmlns:p14="http://schemas.microsoft.com/office/powerpoint/2010/main" val="14003606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Times All">
      <a:majorFont>
        <a:latin typeface="Times New Roman"/>
        <a:ea typeface=""/>
        <a:cs typeface=""/>
      </a:majorFont>
      <a:minorFont>
        <a:latin typeface="Times New Roman"/>
        <a:ea typeface=""/>
        <a:cs typeface=""/>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1561</TotalTime>
  <Words>2716</Words>
  <Application>Microsoft Office PowerPoint</Application>
  <PresentationFormat>On-screen Show (16:9)</PresentationFormat>
  <Paragraphs>272</Paragraphs>
  <Slides>35</Slides>
  <Notes>1</Notes>
  <HiddenSlides>5</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Times New Roman</vt:lpstr>
      <vt:lpstr>TimesTenLTStd-Bold</vt:lpstr>
      <vt:lpstr>TimesTenLTStd-Roman</vt:lpstr>
      <vt:lpstr>Wingdings</vt:lpstr>
      <vt:lpstr>Wingdings 2</vt:lpstr>
      <vt:lpstr>Oriel</vt:lpstr>
      <vt:lpstr>Introduction to Cyber Security</vt:lpstr>
      <vt:lpstr>Classes of Threats</vt:lpstr>
      <vt:lpstr>Threats and Attacks</vt:lpstr>
      <vt:lpstr>Threats and Attacks</vt:lpstr>
      <vt:lpstr>Threats and Assets</vt:lpstr>
      <vt:lpstr>Policy and Mechanism</vt:lpstr>
      <vt:lpstr>Goals of Security</vt:lpstr>
      <vt:lpstr>Assumptions and Trust</vt:lpstr>
      <vt:lpstr>Saltzer and Schroeder’s Security Principles</vt:lpstr>
      <vt:lpstr>Saltzer and Schroeder’s Security Principles</vt:lpstr>
      <vt:lpstr>Saltzer and Schroeder’s Security Principles</vt:lpstr>
      <vt:lpstr>Saltzer and Schroeder’s Security Principles</vt:lpstr>
      <vt:lpstr>Attack Surfaces</vt:lpstr>
      <vt:lpstr>Attack Surfaces</vt:lpstr>
      <vt:lpstr>Reducing your Attack Surface</vt:lpstr>
      <vt:lpstr>Abstract</vt:lpstr>
      <vt:lpstr>Abstract</vt:lpstr>
      <vt:lpstr>Abstract</vt:lpstr>
      <vt:lpstr>Abstract</vt:lpstr>
      <vt:lpstr>Abstract</vt:lpstr>
      <vt:lpstr>Phishing</vt:lpstr>
      <vt:lpstr>Man-in-the-middle Attack</vt:lpstr>
      <vt:lpstr>Denial-of-service Attack</vt:lpstr>
      <vt:lpstr>SQL Injection Attack</vt:lpstr>
      <vt:lpstr>Attack Trees – A Technical Example</vt:lpstr>
      <vt:lpstr>Security Functional Requirements</vt:lpstr>
      <vt:lpstr>Security Functional Requirements</vt:lpstr>
      <vt:lpstr>Security Functional Requirements</vt:lpstr>
      <vt:lpstr>Security Functional Requirements</vt:lpstr>
      <vt:lpstr>Security Functional Requirements</vt:lpstr>
      <vt:lpstr>Security Strategy</vt:lpstr>
      <vt:lpstr>Security Strategy</vt:lpstr>
      <vt:lpstr>Security Strategy</vt:lpstr>
      <vt:lpstr>Security Strategy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Cyber Security</dc:title>
  <dc:creator>User</dc:creator>
  <cp:lastModifiedBy>NIKHIL TRIPATHI</cp:lastModifiedBy>
  <cp:revision>99</cp:revision>
  <dcterms:modified xsi:type="dcterms:W3CDTF">2022-08-23T09:24:11Z</dcterms:modified>
</cp:coreProperties>
</file>